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3" r:id="rId2"/>
  </p:sldMasterIdLst>
  <p:notesMasterIdLst>
    <p:notesMasterId r:id="rId38"/>
  </p:notesMasterIdLst>
  <p:sldIdLst>
    <p:sldId id="256" r:id="rId3"/>
    <p:sldId id="260" r:id="rId4"/>
    <p:sldId id="275" r:id="rId5"/>
    <p:sldId id="276" r:id="rId6"/>
    <p:sldId id="279" r:id="rId7"/>
    <p:sldId id="280" r:id="rId8"/>
    <p:sldId id="281" r:id="rId9"/>
    <p:sldId id="282" r:id="rId10"/>
    <p:sldId id="283" r:id="rId11"/>
    <p:sldId id="332" r:id="rId12"/>
    <p:sldId id="333" r:id="rId13"/>
    <p:sldId id="271" r:id="rId14"/>
    <p:sldId id="277" r:id="rId15"/>
    <p:sldId id="272" r:id="rId16"/>
    <p:sldId id="273" r:id="rId17"/>
    <p:sldId id="274" r:id="rId18"/>
    <p:sldId id="278" r:id="rId19"/>
    <p:sldId id="306" r:id="rId20"/>
    <p:sldId id="307" r:id="rId21"/>
    <p:sldId id="308" r:id="rId22"/>
    <p:sldId id="309" r:id="rId23"/>
    <p:sldId id="310" r:id="rId24"/>
    <p:sldId id="311" r:id="rId25"/>
    <p:sldId id="312" r:id="rId26"/>
    <p:sldId id="313" r:id="rId27"/>
    <p:sldId id="257" r:id="rId28"/>
    <p:sldId id="319" r:id="rId29"/>
    <p:sldId id="320" r:id="rId30"/>
    <p:sldId id="258" r:id="rId31"/>
    <p:sldId id="321" r:id="rId32"/>
    <p:sldId id="322" r:id="rId33"/>
    <p:sldId id="259" r:id="rId34"/>
    <p:sldId id="323" r:id="rId35"/>
    <p:sldId id="330" r:id="rId36"/>
    <p:sldId id="331"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5630"/>
    <p:restoredTop sz="82202"/>
  </p:normalViewPr>
  <p:slideViewPr>
    <p:cSldViewPr snapToGrid="0" snapToObjects="1">
      <p:cViewPr varScale="1">
        <p:scale>
          <a:sx n="85" d="100"/>
          <a:sy n="85" d="100"/>
        </p:scale>
        <p:origin x="120" y="1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96BE2D-D2A6-4245-A805-41291BCA8C79}" type="datetimeFigureOut">
              <a:rPr lang="en-US" smtClean="0"/>
              <a:t>11/24/2025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B8D0AEA-5308-844C-85F2-F2AB48ECD1E4}" type="slidenum">
              <a:rPr lang="en-US" smtClean="0"/>
              <a:t>‹#›</a:t>
            </a:fld>
            <a:endParaRPr lang="en-US"/>
          </a:p>
        </p:txBody>
      </p:sp>
    </p:spTree>
    <p:extLst>
      <p:ext uri="{BB962C8B-B14F-4D97-AF65-F5344CB8AC3E}">
        <p14:creationId xmlns:p14="http://schemas.microsoft.com/office/powerpoint/2010/main" val="15585162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DB8D0AEA-5308-844C-85F2-F2AB48ECD1E4}" type="slidenum">
              <a:rPr lang="en-US" smtClean="0"/>
              <a:t>31</a:t>
            </a:fld>
            <a:endParaRPr lang="en-US"/>
          </a:p>
        </p:txBody>
      </p:sp>
    </p:spTree>
    <p:extLst>
      <p:ext uri="{BB962C8B-B14F-4D97-AF65-F5344CB8AC3E}">
        <p14:creationId xmlns:p14="http://schemas.microsoft.com/office/powerpoint/2010/main" val="6102127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170432" y="365125"/>
            <a:ext cx="10183368" cy="613283"/>
          </a:xfrm>
        </p:spPr>
        <p:txBody>
          <a:bodyPr/>
          <a:lstStyle/>
          <a:p>
            <a:r>
              <a:rPr lang="en-US" dirty="0"/>
              <a:t>Click to edit Master title style</a:t>
            </a:r>
          </a:p>
        </p:txBody>
      </p:sp>
      <p:sp>
        <p:nvSpPr>
          <p:cNvPr id="3" name="Content Placeholder 2"/>
          <p:cNvSpPr>
            <a:spLocks noGrp="1"/>
          </p:cNvSpPr>
          <p:nvPr>
            <p:ph sz="half" idx="1"/>
          </p:nvPr>
        </p:nvSpPr>
        <p:spPr>
          <a:xfrm>
            <a:off x="1170432" y="1157795"/>
            <a:ext cx="4849368" cy="501916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72200" y="1157795"/>
            <a:ext cx="5181600" cy="50191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C34742A-63BA-714E-BE99-3566B15A3E7B}" type="datetimeFigureOut">
              <a:rPr lang="en-US" smtClean="0"/>
              <a:t>11/24/2025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D7496C4-86D0-1A42-B37E-D950CC6AE520}" type="slidenum">
              <a:rPr lang="en-US" smtClean="0"/>
              <a:t>‹#›</a:t>
            </a:fld>
            <a:endParaRPr lang="en-US"/>
          </a:p>
        </p:txBody>
      </p:sp>
    </p:spTree>
    <p:extLst>
      <p:ext uri="{BB962C8B-B14F-4D97-AF65-F5344CB8AC3E}">
        <p14:creationId xmlns:p14="http://schemas.microsoft.com/office/powerpoint/2010/main" val="12073412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C34742A-63BA-714E-BE99-3566B15A3E7B}" type="datetimeFigureOut">
              <a:rPr lang="en-US" smtClean="0"/>
              <a:t>11/24/2025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D7496C4-86D0-1A42-B37E-D950CC6AE520}" type="slidenum">
              <a:rPr lang="en-US" smtClean="0"/>
              <a:t>‹#›</a:t>
            </a:fld>
            <a:endParaRPr lang="en-US"/>
          </a:p>
        </p:txBody>
      </p:sp>
    </p:spTree>
    <p:extLst>
      <p:ext uri="{BB962C8B-B14F-4D97-AF65-F5344CB8AC3E}">
        <p14:creationId xmlns:p14="http://schemas.microsoft.com/office/powerpoint/2010/main" val="17800948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57300" y="457200"/>
            <a:ext cx="3848100"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505450" y="987425"/>
            <a:ext cx="5849938"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257300" y="2057400"/>
            <a:ext cx="3848100"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C34742A-63BA-714E-BE99-3566B15A3E7B}" type="datetimeFigureOut">
              <a:rPr lang="en-US" smtClean="0"/>
              <a:t>11/24/2025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D7496C4-86D0-1A42-B37E-D950CC6AE520}" type="slidenum">
              <a:rPr lang="en-US" smtClean="0"/>
              <a:t>‹#›</a:t>
            </a:fld>
            <a:endParaRPr lang="en-US"/>
          </a:p>
        </p:txBody>
      </p:sp>
    </p:spTree>
    <p:extLst>
      <p:ext uri="{BB962C8B-B14F-4D97-AF65-F5344CB8AC3E}">
        <p14:creationId xmlns:p14="http://schemas.microsoft.com/office/powerpoint/2010/main" val="145905422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0" y="457200"/>
            <a:ext cx="3905250"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562600" y="987425"/>
            <a:ext cx="5792788"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295400" y="2057400"/>
            <a:ext cx="3905250"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C34742A-63BA-714E-BE99-3566B15A3E7B}" type="datetimeFigureOut">
              <a:rPr lang="en-US" smtClean="0"/>
              <a:t>11/24/2025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D7496C4-86D0-1A42-B37E-D950CC6AE520}" type="slidenum">
              <a:rPr lang="en-US" smtClean="0"/>
              <a:t>‹#›</a:t>
            </a:fld>
            <a:endParaRPr lang="en-US"/>
          </a:p>
        </p:txBody>
      </p:sp>
    </p:spTree>
    <p:extLst>
      <p:ext uri="{BB962C8B-B14F-4D97-AF65-F5344CB8AC3E}">
        <p14:creationId xmlns:p14="http://schemas.microsoft.com/office/powerpoint/2010/main" val="20859448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295400" y="365125"/>
            <a:ext cx="10058400" cy="622427"/>
          </a:xfrm>
        </p:spPr>
        <p:txBody>
          <a:bodyPr/>
          <a:lstStyle/>
          <a:p>
            <a:r>
              <a:rPr lang="en-US" dirty="0"/>
              <a:t>Click to edit Master title style</a:t>
            </a:r>
          </a:p>
        </p:txBody>
      </p:sp>
      <p:sp>
        <p:nvSpPr>
          <p:cNvPr id="3" name="Vertical Text Placeholder 2"/>
          <p:cNvSpPr>
            <a:spLocks noGrp="1"/>
          </p:cNvSpPr>
          <p:nvPr>
            <p:ph type="body" orient="vert" idx="1"/>
          </p:nvPr>
        </p:nvSpPr>
        <p:spPr>
          <a:xfrm>
            <a:off x="1295400" y="1161288"/>
            <a:ext cx="10058400" cy="50156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C34742A-63BA-714E-BE99-3566B15A3E7B}" type="datetimeFigureOut">
              <a:rPr lang="en-US" smtClean="0"/>
              <a:t>11/24/2025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7496C4-86D0-1A42-B37E-D950CC6AE520}" type="slidenum">
              <a:rPr lang="en-US" smtClean="0"/>
              <a:t>‹#›</a:t>
            </a:fld>
            <a:endParaRPr lang="en-US"/>
          </a:p>
        </p:txBody>
      </p:sp>
    </p:spTree>
    <p:extLst>
      <p:ext uri="{BB962C8B-B14F-4D97-AF65-F5344CB8AC3E}">
        <p14:creationId xmlns:p14="http://schemas.microsoft.com/office/powerpoint/2010/main" val="115414707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314450" y="365125"/>
            <a:ext cx="725805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C34742A-63BA-714E-BE99-3566B15A3E7B}" type="datetimeFigureOut">
              <a:rPr lang="en-US" smtClean="0"/>
              <a:t>11/24/2025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7496C4-86D0-1A42-B37E-D950CC6AE520}" type="slidenum">
              <a:rPr lang="en-US" smtClean="0"/>
              <a:t>‹#›</a:t>
            </a:fld>
            <a:endParaRPr lang="en-US"/>
          </a:p>
        </p:txBody>
      </p:sp>
    </p:spTree>
    <p:extLst>
      <p:ext uri="{BB962C8B-B14F-4D97-AF65-F5344CB8AC3E}">
        <p14:creationId xmlns:p14="http://schemas.microsoft.com/office/powerpoint/2010/main" val="167750578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170432" y="365125"/>
            <a:ext cx="10183368" cy="594995"/>
          </a:xfrm>
        </p:spPr>
        <p:txBody>
          <a:bodyPr/>
          <a:lstStyle/>
          <a:p>
            <a:r>
              <a:rPr lang="en-US" dirty="0"/>
              <a:t>Click to edit Master title style</a:t>
            </a:r>
          </a:p>
        </p:txBody>
      </p:sp>
      <p:sp>
        <p:nvSpPr>
          <p:cNvPr id="3" name="Content Placeholder 2"/>
          <p:cNvSpPr>
            <a:spLocks noGrp="1"/>
          </p:cNvSpPr>
          <p:nvPr>
            <p:ph sz="half" idx="1"/>
          </p:nvPr>
        </p:nvSpPr>
        <p:spPr>
          <a:xfrm>
            <a:off x="1170432" y="1152144"/>
            <a:ext cx="4849368" cy="502481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72200" y="1152144"/>
            <a:ext cx="5181600" cy="50248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C34742A-63BA-714E-BE99-3566B15A3E7B}" type="datetimeFigureOut">
              <a:rPr lang="en-US" smtClean="0"/>
              <a:t>11/24/2025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D7496C4-86D0-1A42-B37E-D950CC6AE520}" type="slidenum">
              <a:rPr lang="en-US" smtClean="0"/>
              <a:t>‹#›</a:t>
            </a:fld>
            <a:endParaRPr lang="en-US"/>
          </a:p>
        </p:txBody>
      </p:sp>
    </p:spTree>
    <p:extLst>
      <p:ext uri="{BB962C8B-B14F-4D97-AF65-F5344CB8AC3E}">
        <p14:creationId xmlns:p14="http://schemas.microsoft.com/office/powerpoint/2010/main" val="292618749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97864" y="365125"/>
            <a:ext cx="10155936" cy="640715"/>
          </a:xfrm>
        </p:spPr>
        <p:txBody>
          <a:bodyPr/>
          <a:lstStyle/>
          <a:p>
            <a:r>
              <a:rPr lang="en-US" dirty="0"/>
              <a:t>Click to edit Master title style</a:t>
            </a:r>
          </a:p>
        </p:txBody>
      </p:sp>
      <p:sp>
        <p:nvSpPr>
          <p:cNvPr id="3" name="Content Placeholder 2"/>
          <p:cNvSpPr>
            <a:spLocks noGrp="1"/>
          </p:cNvSpPr>
          <p:nvPr>
            <p:ph idx="1"/>
          </p:nvPr>
        </p:nvSpPr>
        <p:spPr>
          <a:xfrm>
            <a:off x="1197864" y="1225296"/>
            <a:ext cx="10155936" cy="495166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4C34742A-63BA-714E-BE99-3566B15A3E7B}" type="datetimeFigureOut">
              <a:rPr lang="en-US" smtClean="0"/>
              <a:t>11/24/2025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7496C4-86D0-1A42-B37E-D950CC6AE520}" type="slidenum">
              <a:rPr lang="en-US" smtClean="0"/>
              <a:t>‹#›</a:t>
            </a:fld>
            <a:endParaRPr lang="en-US"/>
          </a:p>
        </p:txBody>
      </p:sp>
    </p:spTree>
    <p:extLst>
      <p:ext uri="{BB962C8B-B14F-4D97-AF65-F5344CB8AC3E}">
        <p14:creationId xmlns:p14="http://schemas.microsoft.com/office/powerpoint/2010/main" val="7511178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219200" y="365125"/>
            <a:ext cx="10134600" cy="567563"/>
          </a:xfrm>
        </p:spPr>
        <p:txBody>
          <a:bodyPr/>
          <a:lstStyle/>
          <a:p>
            <a:r>
              <a:rPr lang="en-US" dirty="0"/>
              <a:t>Click to edit Master title style</a:t>
            </a:r>
          </a:p>
        </p:txBody>
      </p:sp>
      <p:sp>
        <p:nvSpPr>
          <p:cNvPr id="3" name="Content Placeholder 2"/>
          <p:cNvSpPr>
            <a:spLocks noGrp="1"/>
          </p:cNvSpPr>
          <p:nvPr>
            <p:ph idx="1"/>
          </p:nvPr>
        </p:nvSpPr>
        <p:spPr>
          <a:xfrm>
            <a:off x="1219200" y="1152144"/>
            <a:ext cx="10134600" cy="50248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C34742A-63BA-714E-BE99-3566B15A3E7B}" type="datetimeFigureOut">
              <a:rPr lang="en-US" smtClean="0"/>
              <a:t>11/24/2025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7496C4-86D0-1A42-B37E-D950CC6AE520}" type="slidenum">
              <a:rPr lang="en-US" smtClean="0"/>
              <a:t>‹#›</a:t>
            </a:fld>
            <a:endParaRPr lang="en-US"/>
          </a:p>
        </p:txBody>
      </p:sp>
    </p:spTree>
    <p:extLst>
      <p:ext uri="{BB962C8B-B14F-4D97-AF65-F5344CB8AC3E}">
        <p14:creationId xmlns:p14="http://schemas.microsoft.com/office/powerpoint/2010/main" val="254854456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4C34742A-63BA-714E-BE99-3566B15A3E7B}" type="datetimeFigureOut">
              <a:rPr lang="en-US" smtClean="0"/>
              <a:t>11/24/2025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7496C4-86D0-1A42-B37E-D950CC6AE520}" type="slidenum">
              <a:rPr lang="en-US" smtClean="0"/>
              <a:t>‹#›</a:t>
            </a:fld>
            <a:endParaRPr lang="en-US"/>
          </a:p>
        </p:txBody>
      </p:sp>
    </p:spTree>
    <p:extLst>
      <p:ext uri="{BB962C8B-B14F-4D97-AF65-F5344CB8AC3E}">
        <p14:creationId xmlns:p14="http://schemas.microsoft.com/office/powerpoint/2010/main" val="364349730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257300" y="365125"/>
            <a:ext cx="10096500" cy="585851"/>
          </a:xfrm>
        </p:spPr>
        <p:txBody>
          <a:bodyPr>
            <a:normAutofit/>
          </a:bodyPr>
          <a:lstStyle>
            <a:lvl1pPr algn="l" defTabSz="914400" rtl="0" eaLnBrk="1" latinLnBrk="0" hangingPunct="1">
              <a:lnSpc>
                <a:spcPct val="90000"/>
              </a:lnSpc>
              <a:spcBef>
                <a:spcPct val="0"/>
              </a:spcBef>
              <a:buNone/>
              <a:defRPr lang="en-US" sz="4400" b="1" kern="1200" dirty="0">
                <a:solidFill>
                  <a:schemeClr val="accent2"/>
                </a:solidFill>
                <a:latin typeface="Optima" charset="0"/>
                <a:ea typeface="Optima" charset="0"/>
                <a:cs typeface="Optima" charset="0"/>
              </a:defRPr>
            </a:lvl1pPr>
          </a:lstStyle>
          <a:p>
            <a:r>
              <a:rPr lang="en-US" dirty="0"/>
              <a:t>Click to edit Master title style</a:t>
            </a:r>
          </a:p>
        </p:txBody>
      </p:sp>
      <p:sp>
        <p:nvSpPr>
          <p:cNvPr id="3" name="Content Placeholder 2"/>
          <p:cNvSpPr>
            <a:spLocks noGrp="1"/>
          </p:cNvSpPr>
          <p:nvPr>
            <p:ph idx="1"/>
          </p:nvPr>
        </p:nvSpPr>
        <p:spPr>
          <a:xfrm>
            <a:off x="1257300" y="1179576"/>
            <a:ext cx="10096500" cy="49973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C34742A-63BA-714E-BE99-3566B15A3E7B}" type="datetimeFigureOut">
              <a:rPr lang="en-US" smtClean="0"/>
              <a:t>11/24/2025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7496C4-86D0-1A42-B37E-D950CC6AE520}" type="slidenum">
              <a:rPr lang="en-US" smtClean="0"/>
              <a:t>‹#›</a:t>
            </a:fld>
            <a:endParaRPr lang="en-US"/>
          </a:p>
        </p:txBody>
      </p:sp>
    </p:spTree>
    <p:extLst>
      <p:ext uri="{BB962C8B-B14F-4D97-AF65-F5344CB8AC3E}">
        <p14:creationId xmlns:p14="http://schemas.microsoft.com/office/powerpoint/2010/main" val="19055054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97864" y="365125"/>
            <a:ext cx="10155936" cy="659003"/>
          </a:xfrm>
        </p:spPr>
        <p:txBody>
          <a:bodyPr/>
          <a:lstStyle/>
          <a:p>
            <a:r>
              <a:rPr lang="en-US" dirty="0"/>
              <a:t>Click to edit Master title style</a:t>
            </a:r>
          </a:p>
        </p:txBody>
      </p:sp>
      <p:sp>
        <p:nvSpPr>
          <p:cNvPr id="3" name="Content Placeholder 2"/>
          <p:cNvSpPr>
            <a:spLocks noGrp="1"/>
          </p:cNvSpPr>
          <p:nvPr>
            <p:ph idx="1"/>
          </p:nvPr>
        </p:nvSpPr>
        <p:spPr>
          <a:xfrm>
            <a:off x="1197864" y="1216152"/>
            <a:ext cx="10155936" cy="496081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4C34742A-63BA-714E-BE99-3566B15A3E7B}" type="datetimeFigureOut">
              <a:rPr lang="en-US" smtClean="0"/>
              <a:t>11/24/2025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7496C4-86D0-1A42-B37E-D950CC6AE520}" type="slidenum">
              <a:rPr lang="en-US" smtClean="0"/>
              <a:t>‹#›</a:t>
            </a:fld>
            <a:endParaRPr lang="en-US"/>
          </a:p>
        </p:txBody>
      </p:sp>
    </p:spTree>
    <p:extLst>
      <p:ext uri="{BB962C8B-B14F-4D97-AF65-F5344CB8AC3E}">
        <p14:creationId xmlns:p14="http://schemas.microsoft.com/office/powerpoint/2010/main" val="136230547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38250" y="1709738"/>
            <a:ext cx="10109200" cy="2852737"/>
          </a:xfrm>
        </p:spPr>
        <p:txBody>
          <a:bodyPr anchor="b">
            <a:normAutofit/>
          </a:bodyPr>
          <a:lstStyle>
            <a:lvl1pPr>
              <a:defRPr lang="en-US" sz="4400" b="1" kern="1200" dirty="0">
                <a:solidFill>
                  <a:schemeClr val="accent2"/>
                </a:solidFill>
                <a:latin typeface="Optima" charset="0"/>
                <a:ea typeface="Optima" charset="0"/>
                <a:cs typeface="Optima" charset="0"/>
              </a:defRPr>
            </a:lvl1pPr>
          </a:lstStyle>
          <a:p>
            <a:r>
              <a:rPr lang="en-US" dirty="0"/>
              <a:t>Click to edit Master title style</a:t>
            </a:r>
          </a:p>
        </p:txBody>
      </p:sp>
      <p:sp>
        <p:nvSpPr>
          <p:cNvPr id="3" name="Text Placeholder 2"/>
          <p:cNvSpPr>
            <a:spLocks noGrp="1"/>
          </p:cNvSpPr>
          <p:nvPr>
            <p:ph type="body" idx="1"/>
          </p:nvPr>
        </p:nvSpPr>
        <p:spPr>
          <a:xfrm>
            <a:off x="1238250" y="4589463"/>
            <a:ext cx="101092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C34742A-63BA-714E-BE99-3566B15A3E7B}" type="datetimeFigureOut">
              <a:rPr lang="en-US" smtClean="0"/>
              <a:t>11/24/2025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7496C4-86D0-1A42-B37E-D950CC6AE520}" type="slidenum">
              <a:rPr lang="en-US" smtClean="0"/>
              <a:t>‹#›</a:t>
            </a:fld>
            <a:endParaRPr lang="en-US"/>
          </a:p>
        </p:txBody>
      </p:sp>
    </p:spTree>
    <p:extLst>
      <p:ext uri="{BB962C8B-B14F-4D97-AF65-F5344CB8AC3E}">
        <p14:creationId xmlns:p14="http://schemas.microsoft.com/office/powerpoint/2010/main" val="43636622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257300" y="365125"/>
            <a:ext cx="10096500" cy="512699"/>
          </a:xfrm>
        </p:spPr>
        <p:txBody>
          <a:bodyPr>
            <a:normAutofit/>
          </a:bodyPr>
          <a:lstStyle>
            <a:lvl1pPr algn="l" defTabSz="914400" rtl="0" eaLnBrk="1" latinLnBrk="0" hangingPunct="1">
              <a:lnSpc>
                <a:spcPct val="90000"/>
              </a:lnSpc>
              <a:spcBef>
                <a:spcPct val="0"/>
              </a:spcBef>
              <a:buNone/>
              <a:defRPr lang="en-US" sz="4400" b="1" kern="1200" dirty="0">
                <a:solidFill>
                  <a:schemeClr val="accent2"/>
                </a:solidFill>
                <a:latin typeface="Optima" charset="0"/>
                <a:ea typeface="Optima" charset="0"/>
                <a:cs typeface="Optima" charset="0"/>
              </a:defRPr>
            </a:lvl1pPr>
          </a:lstStyle>
          <a:p>
            <a:r>
              <a:rPr lang="en-US" dirty="0"/>
              <a:t>Click to edit Master title style</a:t>
            </a:r>
          </a:p>
        </p:txBody>
      </p:sp>
      <p:sp>
        <p:nvSpPr>
          <p:cNvPr id="3" name="Content Placeholder 2"/>
          <p:cNvSpPr>
            <a:spLocks noGrp="1"/>
          </p:cNvSpPr>
          <p:nvPr>
            <p:ph sz="half" idx="1"/>
          </p:nvPr>
        </p:nvSpPr>
        <p:spPr>
          <a:xfrm>
            <a:off x="1257300" y="1078992"/>
            <a:ext cx="4838700" cy="50979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324600" y="1078992"/>
            <a:ext cx="5029200" cy="50979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C34742A-63BA-714E-BE99-3566B15A3E7B}" type="datetimeFigureOut">
              <a:rPr lang="en-US" smtClean="0"/>
              <a:t>11/24/2025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D7496C4-86D0-1A42-B37E-D950CC6AE520}" type="slidenum">
              <a:rPr lang="en-US" smtClean="0"/>
              <a:t>‹#›</a:t>
            </a:fld>
            <a:endParaRPr lang="en-US"/>
          </a:p>
        </p:txBody>
      </p:sp>
    </p:spTree>
    <p:extLst>
      <p:ext uri="{BB962C8B-B14F-4D97-AF65-F5344CB8AC3E}">
        <p14:creationId xmlns:p14="http://schemas.microsoft.com/office/powerpoint/2010/main" val="266592919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57300" y="365125"/>
            <a:ext cx="10098088" cy="576707"/>
          </a:xfrm>
        </p:spPr>
        <p:txBody>
          <a:bodyPr>
            <a:normAutofit/>
          </a:bodyPr>
          <a:lstStyle>
            <a:lvl1pPr algn="l" defTabSz="914400" rtl="0" eaLnBrk="1" latinLnBrk="0" hangingPunct="1">
              <a:lnSpc>
                <a:spcPct val="90000"/>
              </a:lnSpc>
              <a:spcBef>
                <a:spcPct val="0"/>
              </a:spcBef>
              <a:buNone/>
              <a:defRPr lang="en-US" sz="4400" b="1" kern="1200" dirty="0">
                <a:solidFill>
                  <a:schemeClr val="accent2"/>
                </a:solidFill>
                <a:latin typeface="Optima" charset="0"/>
                <a:ea typeface="Optima" charset="0"/>
                <a:cs typeface="Optima" charset="0"/>
              </a:defRPr>
            </a:lvl1pPr>
          </a:lstStyle>
          <a:p>
            <a:r>
              <a:rPr lang="en-US" dirty="0"/>
              <a:t>Click to edit Master title style</a:t>
            </a:r>
          </a:p>
        </p:txBody>
      </p:sp>
      <p:sp>
        <p:nvSpPr>
          <p:cNvPr id="3" name="Text Placeholder 2"/>
          <p:cNvSpPr>
            <a:spLocks noGrp="1"/>
          </p:cNvSpPr>
          <p:nvPr>
            <p:ph type="body" idx="1"/>
          </p:nvPr>
        </p:nvSpPr>
        <p:spPr>
          <a:xfrm>
            <a:off x="1257300" y="1125474"/>
            <a:ext cx="49545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57300" y="2133028"/>
            <a:ext cx="4954588" cy="405663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400800" y="1125474"/>
            <a:ext cx="49545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00800" y="2133028"/>
            <a:ext cx="4954588" cy="405663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C34742A-63BA-714E-BE99-3566B15A3E7B}" type="datetimeFigureOut">
              <a:rPr lang="en-US" smtClean="0"/>
              <a:t>11/24/2025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D7496C4-86D0-1A42-B37E-D950CC6AE520}" type="slidenum">
              <a:rPr lang="en-US" smtClean="0"/>
              <a:t>‹#›</a:t>
            </a:fld>
            <a:endParaRPr lang="en-US"/>
          </a:p>
        </p:txBody>
      </p:sp>
    </p:spTree>
    <p:extLst>
      <p:ext uri="{BB962C8B-B14F-4D97-AF65-F5344CB8AC3E}">
        <p14:creationId xmlns:p14="http://schemas.microsoft.com/office/powerpoint/2010/main" val="108374639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295400" y="365125"/>
            <a:ext cx="10058400" cy="677291"/>
          </a:xfrm>
        </p:spPr>
        <p:txBody>
          <a:bodyPr>
            <a:normAutofit/>
          </a:bodyPr>
          <a:lstStyle>
            <a:lvl1pPr algn="l" defTabSz="914400" rtl="0" eaLnBrk="1" latinLnBrk="0" hangingPunct="1">
              <a:lnSpc>
                <a:spcPct val="90000"/>
              </a:lnSpc>
              <a:spcBef>
                <a:spcPct val="0"/>
              </a:spcBef>
              <a:buNone/>
              <a:defRPr lang="en-US" sz="4400" b="1" kern="1200" dirty="0">
                <a:solidFill>
                  <a:schemeClr val="accent2"/>
                </a:solidFill>
                <a:latin typeface="Optima" charset="0"/>
                <a:ea typeface="Optima" charset="0"/>
                <a:cs typeface="Optima" charset="0"/>
              </a:defRPr>
            </a:lvl1pPr>
          </a:lstStyle>
          <a:p>
            <a:r>
              <a:rPr lang="en-US" dirty="0"/>
              <a:t>Click to edit Master title style</a:t>
            </a:r>
          </a:p>
        </p:txBody>
      </p:sp>
      <p:sp>
        <p:nvSpPr>
          <p:cNvPr id="3" name="Date Placeholder 2"/>
          <p:cNvSpPr>
            <a:spLocks noGrp="1"/>
          </p:cNvSpPr>
          <p:nvPr>
            <p:ph type="dt" sz="half" idx="10"/>
          </p:nvPr>
        </p:nvSpPr>
        <p:spPr/>
        <p:txBody>
          <a:bodyPr/>
          <a:lstStyle/>
          <a:p>
            <a:fld id="{4C34742A-63BA-714E-BE99-3566B15A3E7B}" type="datetimeFigureOut">
              <a:rPr lang="en-US" smtClean="0"/>
              <a:t>11/24/2025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D7496C4-86D0-1A42-B37E-D950CC6AE520}" type="slidenum">
              <a:rPr lang="en-US" smtClean="0"/>
              <a:t>‹#›</a:t>
            </a:fld>
            <a:endParaRPr lang="en-US"/>
          </a:p>
        </p:txBody>
      </p:sp>
    </p:spTree>
    <p:extLst>
      <p:ext uri="{BB962C8B-B14F-4D97-AF65-F5344CB8AC3E}">
        <p14:creationId xmlns:p14="http://schemas.microsoft.com/office/powerpoint/2010/main" val="309654661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C34742A-63BA-714E-BE99-3566B15A3E7B}" type="datetimeFigureOut">
              <a:rPr lang="en-US" smtClean="0"/>
              <a:t>11/24/2025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D7496C4-86D0-1A42-B37E-D950CC6AE520}" type="slidenum">
              <a:rPr lang="en-US" smtClean="0"/>
              <a:t>‹#›</a:t>
            </a:fld>
            <a:endParaRPr lang="en-US"/>
          </a:p>
        </p:txBody>
      </p:sp>
    </p:spTree>
    <p:extLst>
      <p:ext uri="{BB962C8B-B14F-4D97-AF65-F5344CB8AC3E}">
        <p14:creationId xmlns:p14="http://schemas.microsoft.com/office/powerpoint/2010/main" val="372751323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57300" y="457200"/>
            <a:ext cx="3848100" cy="1112838"/>
          </a:xfrm>
        </p:spPr>
        <p:txBody>
          <a:bodyPr anchor="b"/>
          <a:lstStyle>
            <a:lvl1pPr>
              <a:defRPr sz="3200"/>
            </a:lvl1pPr>
          </a:lstStyle>
          <a:p>
            <a:r>
              <a:rPr lang="en-US" dirty="0"/>
              <a:t>Click to edit Master title style</a:t>
            </a:r>
          </a:p>
        </p:txBody>
      </p:sp>
      <p:sp>
        <p:nvSpPr>
          <p:cNvPr id="3" name="Content Placeholder 2"/>
          <p:cNvSpPr>
            <a:spLocks noGrp="1"/>
          </p:cNvSpPr>
          <p:nvPr>
            <p:ph idx="1"/>
          </p:nvPr>
        </p:nvSpPr>
        <p:spPr>
          <a:xfrm>
            <a:off x="5505450" y="457201"/>
            <a:ext cx="5849938" cy="54038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257300" y="1746504"/>
            <a:ext cx="3848100" cy="412248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C34742A-63BA-714E-BE99-3566B15A3E7B}" type="datetimeFigureOut">
              <a:rPr lang="en-US" smtClean="0"/>
              <a:t>11/24/2025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D7496C4-86D0-1A42-B37E-D950CC6AE520}" type="slidenum">
              <a:rPr lang="en-US" smtClean="0"/>
              <a:t>‹#›</a:t>
            </a:fld>
            <a:endParaRPr lang="en-US"/>
          </a:p>
        </p:txBody>
      </p:sp>
    </p:spTree>
    <p:extLst>
      <p:ext uri="{BB962C8B-B14F-4D97-AF65-F5344CB8AC3E}">
        <p14:creationId xmlns:p14="http://schemas.microsoft.com/office/powerpoint/2010/main" val="311790269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0" y="457200"/>
            <a:ext cx="3905250" cy="969264"/>
          </a:xfrm>
        </p:spPr>
        <p:txBody>
          <a:bodyPr anchor="b"/>
          <a:lstStyle>
            <a:lvl1pPr>
              <a:defRPr sz="3200"/>
            </a:lvl1pPr>
          </a:lstStyle>
          <a:p>
            <a:r>
              <a:rPr lang="en-US" dirty="0"/>
              <a:t>Click to edit Master title style</a:t>
            </a:r>
          </a:p>
        </p:txBody>
      </p:sp>
      <p:sp>
        <p:nvSpPr>
          <p:cNvPr id="3" name="Picture Placeholder 2"/>
          <p:cNvSpPr>
            <a:spLocks noGrp="1"/>
          </p:cNvSpPr>
          <p:nvPr>
            <p:ph type="pic" idx="1"/>
          </p:nvPr>
        </p:nvSpPr>
        <p:spPr>
          <a:xfrm>
            <a:off x="5562600" y="457201"/>
            <a:ext cx="5792788"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295400" y="1645920"/>
            <a:ext cx="3905250" cy="422306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C34742A-63BA-714E-BE99-3566B15A3E7B}" type="datetimeFigureOut">
              <a:rPr lang="en-US" smtClean="0"/>
              <a:t>11/24/2025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D7496C4-86D0-1A42-B37E-D950CC6AE520}" type="slidenum">
              <a:rPr lang="en-US" smtClean="0"/>
              <a:t>‹#›</a:t>
            </a:fld>
            <a:endParaRPr lang="en-US"/>
          </a:p>
        </p:txBody>
      </p:sp>
    </p:spTree>
    <p:extLst>
      <p:ext uri="{BB962C8B-B14F-4D97-AF65-F5344CB8AC3E}">
        <p14:creationId xmlns:p14="http://schemas.microsoft.com/office/powerpoint/2010/main" val="128970885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295400" y="365125"/>
            <a:ext cx="10058400" cy="723011"/>
          </a:xfrm>
        </p:spPr>
        <p:txBody>
          <a:bodyPr/>
          <a:lstStyle/>
          <a:p>
            <a:r>
              <a:rPr lang="en-US" dirty="0"/>
              <a:t>Click to edit Master title style</a:t>
            </a:r>
          </a:p>
        </p:txBody>
      </p:sp>
      <p:sp>
        <p:nvSpPr>
          <p:cNvPr id="3" name="Vertical Text Placeholder 2"/>
          <p:cNvSpPr>
            <a:spLocks noGrp="1"/>
          </p:cNvSpPr>
          <p:nvPr>
            <p:ph type="body" orient="vert" idx="1"/>
          </p:nvPr>
        </p:nvSpPr>
        <p:spPr>
          <a:xfrm>
            <a:off x="1295400" y="1371600"/>
            <a:ext cx="10058400" cy="4805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C34742A-63BA-714E-BE99-3566B15A3E7B}" type="datetimeFigureOut">
              <a:rPr lang="en-US" smtClean="0"/>
              <a:t>11/24/2025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7496C4-86D0-1A42-B37E-D950CC6AE520}" type="slidenum">
              <a:rPr lang="en-US" smtClean="0"/>
              <a:t>‹#›</a:t>
            </a:fld>
            <a:endParaRPr lang="en-US"/>
          </a:p>
        </p:txBody>
      </p:sp>
    </p:spTree>
    <p:extLst>
      <p:ext uri="{BB962C8B-B14F-4D97-AF65-F5344CB8AC3E}">
        <p14:creationId xmlns:p14="http://schemas.microsoft.com/office/powerpoint/2010/main" val="308906052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82328" y="365125"/>
            <a:ext cx="1871472"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314450" y="365125"/>
            <a:ext cx="7939278" cy="5811838"/>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4C34742A-63BA-714E-BE99-3566B15A3E7B}" type="datetimeFigureOut">
              <a:rPr lang="en-US" smtClean="0"/>
              <a:t>11/24/2025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7496C4-86D0-1A42-B37E-D950CC6AE520}" type="slidenum">
              <a:rPr lang="en-US" smtClean="0"/>
              <a:t>‹#›</a:t>
            </a:fld>
            <a:endParaRPr lang="en-US"/>
          </a:p>
        </p:txBody>
      </p:sp>
    </p:spTree>
    <p:extLst>
      <p:ext uri="{BB962C8B-B14F-4D97-AF65-F5344CB8AC3E}">
        <p14:creationId xmlns:p14="http://schemas.microsoft.com/office/powerpoint/2010/main" val="23041264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219200" y="365125"/>
            <a:ext cx="10134600" cy="695579"/>
          </a:xfrm>
        </p:spPr>
        <p:txBody>
          <a:bodyPr/>
          <a:lstStyle/>
          <a:p>
            <a:r>
              <a:rPr lang="en-US" dirty="0"/>
              <a:t>Click to edit Master title style</a:t>
            </a:r>
          </a:p>
        </p:txBody>
      </p:sp>
      <p:sp>
        <p:nvSpPr>
          <p:cNvPr id="3" name="Content Placeholder 2"/>
          <p:cNvSpPr>
            <a:spLocks noGrp="1"/>
          </p:cNvSpPr>
          <p:nvPr>
            <p:ph idx="1"/>
          </p:nvPr>
        </p:nvSpPr>
        <p:spPr>
          <a:xfrm>
            <a:off x="1219200" y="1271016"/>
            <a:ext cx="10134600" cy="490594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C34742A-63BA-714E-BE99-3566B15A3E7B}" type="datetimeFigureOut">
              <a:rPr lang="en-US" smtClean="0"/>
              <a:t>11/24/2025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7496C4-86D0-1A42-B37E-D950CC6AE520}" type="slidenum">
              <a:rPr lang="en-US" smtClean="0"/>
              <a:t>‹#›</a:t>
            </a:fld>
            <a:endParaRPr lang="en-US"/>
          </a:p>
        </p:txBody>
      </p:sp>
    </p:spTree>
    <p:extLst>
      <p:ext uri="{BB962C8B-B14F-4D97-AF65-F5344CB8AC3E}">
        <p14:creationId xmlns:p14="http://schemas.microsoft.com/office/powerpoint/2010/main" val="13623054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4C34742A-63BA-714E-BE99-3566B15A3E7B}" type="datetimeFigureOut">
              <a:rPr lang="en-US" smtClean="0"/>
              <a:t>11/24/2025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7496C4-86D0-1A42-B37E-D950CC6AE520}" type="slidenum">
              <a:rPr lang="en-US" smtClean="0"/>
              <a:t>‹#›</a:t>
            </a:fld>
            <a:endParaRPr lang="en-US"/>
          </a:p>
        </p:txBody>
      </p:sp>
    </p:spTree>
    <p:extLst>
      <p:ext uri="{BB962C8B-B14F-4D97-AF65-F5344CB8AC3E}">
        <p14:creationId xmlns:p14="http://schemas.microsoft.com/office/powerpoint/2010/main" val="20460578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257300" y="365125"/>
            <a:ext cx="10096500" cy="713867"/>
          </a:xfrm>
        </p:spPr>
        <p:txBody>
          <a:bodyPr>
            <a:normAutofit/>
          </a:bodyPr>
          <a:lstStyle>
            <a:lvl1pPr algn="l" defTabSz="914400" rtl="0" eaLnBrk="1" latinLnBrk="0" hangingPunct="1">
              <a:lnSpc>
                <a:spcPct val="90000"/>
              </a:lnSpc>
              <a:spcBef>
                <a:spcPct val="0"/>
              </a:spcBef>
              <a:buNone/>
              <a:defRPr lang="en-US" sz="4400" b="1" kern="1200" dirty="0">
                <a:solidFill>
                  <a:schemeClr val="accent2"/>
                </a:solidFill>
                <a:latin typeface="Optima" charset="0"/>
                <a:ea typeface="Optima" charset="0"/>
                <a:cs typeface="Optima" charset="0"/>
              </a:defRPr>
            </a:lvl1pPr>
          </a:lstStyle>
          <a:p>
            <a:r>
              <a:rPr lang="en-US" dirty="0"/>
              <a:t>Click to edit Master title style</a:t>
            </a:r>
          </a:p>
        </p:txBody>
      </p:sp>
      <p:sp>
        <p:nvSpPr>
          <p:cNvPr id="3" name="Content Placeholder 2"/>
          <p:cNvSpPr>
            <a:spLocks noGrp="1"/>
          </p:cNvSpPr>
          <p:nvPr>
            <p:ph idx="1"/>
          </p:nvPr>
        </p:nvSpPr>
        <p:spPr>
          <a:xfrm>
            <a:off x="1257300" y="1280160"/>
            <a:ext cx="10096500" cy="48968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C34742A-63BA-714E-BE99-3566B15A3E7B}" type="datetimeFigureOut">
              <a:rPr lang="en-US" smtClean="0"/>
              <a:t>11/24/2025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7496C4-86D0-1A42-B37E-D950CC6AE520}" type="slidenum">
              <a:rPr lang="en-US" smtClean="0"/>
              <a:t>‹#›</a:t>
            </a:fld>
            <a:endParaRPr lang="en-US"/>
          </a:p>
        </p:txBody>
      </p:sp>
    </p:spTree>
    <p:extLst>
      <p:ext uri="{BB962C8B-B14F-4D97-AF65-F5344CB8AC3E}">
        <p14:creationId xmlns:p14="http://schemas.microsoft.com/office/powerpoint/2010/main" val="13623054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38250" y="1709738"/>
            <a:ext cx="10109200" cy="2852737"/>
          </a:xfrm>
        </p:spPr>
        <p:txBody>
          <a:bodyPr anchor="b">
            <a:normAutofit/>
          </a:bodyPr>
          <a:lstStyle>
            <a:lvl1pPr>
              <a:defRPr lang="en-US" sz="4400" b="1" kern="1200" dirty="0">
                <a:solidFill>
                  <a:schemeClr val="accent2"/>
                </a:solidFill>
                <a:latin typeface="Optima" charset="0"/>
                <a:ea typeface="Optima" charset="0"/>
                <a:cs typeface="Optima" charset="0"/>
              </a:defRPr>
            </a:lvl1pPr>
          </a:lstStyle>
          <a:p>
            <a:r>
              <a:rPr lang="en-US" dirty="0"/>
              <a:t>Click to edit Master title style</a:t>
            </a:r>
          </a:p>
        </p:txBody>
      </p:sp>
      <p:sp>
        <p:nvSpPr>
          <p:cNvPr id="3" name="Text Placeholder 2"/>
          <p:cNvSpPr>
            <a:spLocks noGrp="1"/>
          </p:cNvSpPr>
          <p:nvPr>
            <p:ph type="body" idx="1"/>
          </p:nvPr>
        </p:nvSpPr>
        <p:spPr>
          <a:xfrm>
            <a:off x="1238250" y="4589463"/>
            <a:ext cx="101092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C34742A-63BA-714E-BE99-3566B15A3E7B}" type="datetimeFigureOut">
              <a:rPr lang="en-US" smtClean="0"/>
              <a:t>11/24/2025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7496C4-86D0-1A42-B37E-D950CC6AE520}" type="slidenum">
              <a:rPr lang="en-US" smtClean="0"/>
              <a:t>‹#›</a:t>
            </a:fld>
            <a:endParaRPr lang="en-US"/>
          </a:p>
        </p:txBody>
      </p:sp>
    </p:spTree>
    <p:extLst>
      <p:ext uri="{BB962C8B-B14F-4D97-AF65-F5344CB8AC3E}">
        <p14:creationId xmlns:p14="http://schemas.microsoft.com/office/powerpoint/2010/main" val="19449072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257300" y="365125"/>
            <a:ext cx="10096500" cy="622427"/>
          </a:xfrm>
        </p:spPr>
        <p:txBody>
          <a:bodyPr>
            <a:normAutofit/>
          </a:bodyPr>
          <a:lstStyle>
            <a:lvl1pPr algn="l" defTabSz="914400" rtl="0" eaLnBrk="1" latinLnBrk="0" hangingPunct="1">
              <a:lnSpc>
                <a:spcPct val="90000"/>
              </a:lnSpc>
              <a:spcBef>
                <a:spcPct val="0"/>
              </a:spcBef>
              <a:buNone/>
              <a:defRPr lang="en-US" sz="4400" b="1" kern="1200" dirty="0">
                <a:solidFill>
                  <a:schemeClr val="accent2"/>
                </a:solidFill>
                <a:latin typeface="Optima" charset="0"/>
                <a:ea typeface="Optima" charset="0"/>
                <a:cs typeface="Optima" charset="0"/>
              </a:defRPr>
            </a:lvl1pPr>
          </a:lstStyle>
          <a:p>
            <a:r>
              <a:rPr lang="en-US" dirty="0"/>
              <a:t>Click to edit Master title style</a:t>
            </a:r>
          </a:p>
        </p:txBody>
      </p:sp>
      <p:sp>
        <p:nvSpPr>
          <p:cNvPr id="3" name="Content Placeholder 2"/>
          <p:cNvSpPr>
            <a:spLocks noGrp="1"/>
          </p:cNvSpPr>
          <p:nvPr>
            <p:ph sz="half" idx="1"/>
          </p:nvPr>
        </p:nvSpPr>
        <p:spPr>
          <a:xfrm>
            <a:off x="1257300" y="1166939"/>
            <a:ext cx="4838700" cy="50100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324600" y="1166939"/>
            <a:ext cx="5029200" cy="50100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C34742A-63BA-714E-BE99-3566B15A3E7B}" type="datetimeFigureOut">
              <a:rPr lang="en-US" smtClean="0"/>
              <a:t>11/24/2025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D7496C4-86D0-1A42-B37E-D950CC6AE520}" type="slidenum">
              <a:rPr lang="en-US" smtClean="0"/>
              <a:t>‹#›</a:t>
            </a:fld>
            <a:endParaRPr lang="en-US"/>
          </a:p>
        </p:txBody>
      </p:sp>
    </p:spTree>
    <p:extLst>
      <p:ext uri="{BB962C8B-B14F-4D97-AF65-F5344CB8AC3E}">
        <p14:creationId xmlns:p14="http://schemas.microsoft.com/office/powerpoint/2010/main" val="12073412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57300" y="365125"/>
            <a:ext cx="10098088" cy="631571"/>
          </a:xfrm>
        </p:spPr>
        <p:txBody>
          <a:bodyPr>
            <a:normAutofit/>
          </a:bodyPr>
          <a:lstStyle>
            <a:lvl1pPr algn="l" defTabSz="914400" rtl="0" eaLnBrk="1" latinLnBrk="0" hangingPunct="1">
              <a:lnSpc>
                <a:spcPct val="90000"/>
              </a:lnSpc>
              <a:spcBef>
                <a:spcPct val="0"/>
              </a:spcBef>
              <a:buNone/>
              <a:defRPr lang="en-US" sz="4400" b="1" kern="1200" dirty="0">
                <a:solidFill>
                  <a:schemeClr val="accent2"/>
                </a:solidFill>
                <a:latin typeface="Optima" charset="0"/>
                <a:ea typeface="Optima" charset="0"/>
                <a:cs typeface="Optima" charset="0"/>
              </a:defRPr>
            </a:lvl1pPr>
          </a:lstStyle>
          <a:p>
            <a:r>
              <a:rPr lang="en-US" dirty="0"/>
              <a:t>Click to edit Master title style</a:t>
            </a:r>
          </a:p>
        </p:txBody>
      </p:sp>
      <p:sp>
        <p:nvSpPr>
          <p:cNvPr id="3" name="Text Placeholder 2"/>
          <p:cNvSpPr>
            <a:spLocks noGrp="1"/>
          </p:cNvSpPr>
          <p:nvPr>
            <p:ph type="body" idx="1"/>
          </p:nvPr>
        </p:nvSpPr>
        <p:spPr>
          <a:xfrm>
            <a:off x="1257300" y="1185864"/>
            <a:ext cx="49545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57300" y="2176463"/>
            <a:ext cx="4954588" cy="40132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399212" y="1202819"/>
            <a:ext cx="49545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00800" y="2193418"/>
            <a:ext cx="4954588" cy="399624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C34742A-63BA-714E-BE99-3566B15A3E7B}" type="datetimeFigureOut">
              <a:rPr lang="en-US" smtClean="0"/>
              <a:t>11/24/2025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D7496C4-86D0-1A42-B37E-D950CC6AE520}" type="slidenum">
              <a:rPr lang="en-US" smtClean="0"/>
              <a:t>‹#›</a:t>
            </a:fld>
            <a:endParaRPr lang="en-US"/>
          </a:p>
        </p:txBody>
      </p:sp>
    </p:spTree>
    <p:extLst>
      <p:ext uri="{BB962C8B-B14F-4D97-AF65-F5344CB8AC3E}">
        <p14:creationId xmlns:p14="http://schemas.microsoft.com/office/powerpoint/2010/main" val="2117780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295400" y="365125"/>
            <a:ext cx="10058400" cy="659003"/>
          </a:xfrm>
        </p:spPr>
        <p:txBody>
          <a:bodyPr>
            <a:normAutofit/>
          </a:bodyPr>
          <a:lstStyle>
            <a:lvl1pPr algn="l" defTabSz="914400" rtl="0" eaLnBrk="1" latinLnBrk="0" hangingPunct="1">
              <a:lnSpc>
                <a:spcPct val="90000"/>
              </a:lnSpc>
              <a:spcBef>
                <a:spcPct val="0"/>
              </a:spcBef>
              <a:buNone/>
              <a:defRPr lang="en-US" sz="4400" b="1" kern="1200" dirty="0">
                <a:solidFill>
                  <a:schemeClr val="accent2"/>
                </a:solidFill>
                <a:latin typeface="Optima" charset="0"/>
                <a:ea typeface="Optima" charset="0"/>
                <a:cs typeface="Optima" charset="0"/>
              </a:defRPr>
            </a:lvl1pPr>
          </a:lstStyle>
          <a:p>
            <a:r>
              <a:rPr lang="en-US" dirty="0"/>
              <a:t>Click to edit Master title style</a:t>
            </a:r>
          </a:p>
        </p:txBody>
      </p:sp>
      <p:sp>
        <p:nvSpPr>
          <p:cNvPr id="3" name="Date Placeholder 2"/>
          <p:cNvSpPr>
            <a:spLocks noGrp="1"/>
          </p:cNvSpPr>
          <p:nvPr>
            <p:ph type="dt" sz="half" idx="10"/>
          </p:nvPr>
        </p:nvSpPr>
        <p:spPr/>
        <p:txBody>
          <a:bodyPr/>
          <a:lstStyle/>
          <a:p>
            <a:fld id="{4C34742A-63BA-714E-BE99-3566B15A3E7B}" type="datetimeFigureOut">
              <a:rPr lang="en-US" smtClean="0"/>
              <a:t>11/24/2025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D7496C4-86D0-1A42-B37E-D950CC6AE520}" type="slidenum">
              <a:rPr lang="en-US" smtClean="0"/>
              <a:t>‹#›</a:t>
            </a:fld>
            <a:endParaRPr lang="en-US"/>
          </a:p>
        </p:txBody>
      </p:sp>
    </p:spTree>
    <p:extLst>
      <p:ext uri="{BB962C8B-B14F-4D97-AF65-F5344CB8AC3E}">
        <p14:creationId xmlns:p14="http://schemas.microsoft.com/office/powerpoint/2010/main" val="9724597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tif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2" Type="http://schemas.openxmlformats.org/officeDocument/2006/relationships/slideLayout" Target="../slideLayouts/slideLayout16.xml"/><Relationship Id="rId16" Type="http://schemas.openxmlformats.org/officeDocument/2006/relationships/image" Target="../media/image1.tiff"/><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theme" Target="../theme/theme2.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6"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16152" y="365125"/>
            <a:ext cx="10137648" cy="686435"/>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216152" y="1216152"/>
            <a:ext cx="10137648" cy="496081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C34742A-63BA-714E-BE99-3566B15A3E7B}" type="datetimeFigureOut">
              <a:rPr lang="en-US" smtClean="0"/>
              <a:t>11/24/2025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D7496C4-86D0-1A42-B37E-D950CC6AE520}" type="slidenum">
              <a:rPr lang="en-US" smtClean="0"/>
              <a:t>‹#›</a:t>
            </a:fld>
            <a:endParaRPr lang="en-US"/>
          </a:p>
        </p:txBody>
      </p:sp>
    </p:spTree>
    <p:extLst>
      <p:ext uri="{BB962C8B-B14F-4D97-AF65-F5344CB8AC3E}">
        <p14:creationId xmlns:p14="http://schemas.microsoft.com/office/powerpoint/2010/main" val="4338253"/>
      </p:ext>
    </p:extLst>
  </p:cSld>
  <p:clrMap bg1="lt1" tx1="dk1" bg2="lt2" tx2="dk2" accent1="accent1" accent2="accent2" accent3="accent3" accent4="accent4" accent5="accent5" accent6="accent6" hlink="hlink" folHlink="folHlink"/>
  <p:sldLayoutIdLst>
    <p:sldLayoutId id="2147483662" r:id="rId1"/>
    <p:sldLayoutId id="2147483661" r:id="rId2"/>
    <p:sldLayoutId id="2147483660" r:id="rId3"/>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Lst>
  <p:txStyles>
    <p:titleStyle>
      <a:lvl1pPr algn="l" defTabSz="914400" rtl="0" eaLnBrk="1" latinLnBrk="0" hangingPunct="1">
        <a:lnSpc>
          <a:spcPct val="90000"/>
        </a:lnSpc>
        <a:spcBef>
          <a:spcPct val="0"/>
        </a:spcBef>
        <a:buNone/>
        <a:defRPr lang="en-US" sz="4400" b="1" kern="1200" dirty="0">
          <a:solidFill>
            <a:schemeClr val="accent2"/>
          </a:solidFill>
          <a:latin typeface="Optima" charset="0"/>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16"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34440" y="365125"/>
            <a:ext cx="10451592" cy="640715"/>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234440" y="1207008"/>
            <a:ext cx="10451592" cy="496995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C34742A-63BA-714E-BE99-3566B15A3E7B}" type="datetimeFigureOut">
              <a:rPr lang="en-US" smtClean="0"/>
              <a:t>11/24/2025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D7496C4-86D0-1A42-B37E-D950CC6AE520}" type="slidenum">
              <a:rPr lang="en-US" smtClean="0"/>
              <a:t>‹#›</a:t>
            </a:fld>
            <a:endParaRPr lang="en-US"/>
          </a:p>
        </p:txBody>
      </p:sp>
    </p:spTree>
    <p:extLst>
      <p:ext uri="{BB962C8B-B14F-4D97-AF65-F5344CB8AC3E}">
        <p14:creationId xmlns:p14="http://schemas.microsoft.com/office/powerpoint/2010/main" val="2524127716"/>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 id="2147483677" r:id="rId14"/>
  </p:sldLayoutIdLst>
  <p:txStyles>
    <p:titleStyle>
      <a:lvl1pPr algn="l" defTabSz="914400" rtl="0" eaLnBrk="1" latinLnBrk="0" hangingPunct="1">
        <a:lnSpc>
          <a:spcPct val="90000"/>
        </a:lnSpc>
        <a:spcBef>
          <a:spcPct val="0"/>
        </a:spcBef>
        <a:buNone/>
        <a:defRPr lang="en-US" sz="4400" b="1" kern="1200" dirty="0">
          <a:solidFill>
            <a:schemeClr val="accent2"/>
          </a:solidFill>
          <a:latin typeface="Optima" charset="0"/>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www.comptia.org/content/guides/what-is-an-ad-hoc-network" TargetMode="External"/><Relationship Id="rId2" Type="http://schemas.openxmlformats.org/officeDocument/2006/relationships/hyperlink" Target="https://www.comptia.org/blog/cloud-technology-and-automation"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hyperlink" Target="https://techterms.com/definition/wan" TargetMode="External"/><Relationship Id="rId3" Type="http://schemas.openxmlformats.org/officeDocument/2006/relationships/hyperlink" Target="https://techterms.com/definition/desktop_computer" TargetMode="External"/><Relationship Id="rId7" Type="http://schemas.openxmlformats.org/officeDocument/2006/relationships/hyperlink" Target="https://techterms.com/definition/lan" TargetMode="External"/><Relationship Id="rId2" Type="http://schemas.openxmlformats.org/officeDocument/2006/relationships/hyperlink" Target="https://techterms.com/definition/computer" TargetMode="External"/><Relationship Id="rId1" Type="http://schemas.openxmlformats.org/officeDocument/2006/relationships/slideLayout" Target="../slideLayouts/slideLayout2.xml"/><Relationship Id="rId6" Type="http://schemas.openxmlformats.org/officeDocument/2006/relationships/hyperlink" Target="https://techterms.com/definition/smartphone" TargetMode="External"/><Relationship Id="rId5" Type="http://schemas.openxmlformats.org/officeDocument/2006/relationships/hyperlink" Target="https://techterms.com/definition/tablet" TargetMode="External"/><Relationship Id="rId4" Type="http://schemas.openxmlformats.org/officeDocument/2006/relationships/hyperlink" Target="https://techterms.com/definition/laptop" TargetMode="External"/></Relationships>
</file>

<file path=ppt/slides/_rels/slide20.xml.rels><?xml version="1.0" encoding="UTF-8" standalone="yes"?>
<Relationships xmlns="http://schemas.openxmlformats.org/package/2006/relationships"><Relationship Id="rId2" Type="http://schemas.openxmlformats.org/officeDocument/2006/relationships/hyperlink" Target="https://www.comptia.org/content/guides/a-guide-to-network-troubleshooting"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hyperlink" Target="https://www.comptia.org/blog/your-next-move-network-administrator"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hyperlink" Target="https://techterms.com/definition/header" TargetMode="External"/><Relationship Id="rId13" Type="http://schemas.openxmlformats.org/officeDocument/2006/relationships/hyperlink" Target="https://techterms.com/definition/ttl" TargetMode="External"/><Relationship Id="rId3" Type="http://schemas.openxmlformats.org/officeDocument/2006/relationships/hyperlink" Target="https://techterms.com/definition/network" TargetMode="External"/><Relationship Id="rId7" Type="http://schemas.openxmlformats.org/officeDocument/2006/relationships/hyperlink" Target="https://techterms.com/definition/protocol" TargetMode="External"/><Relationship Id="rId12" Type="http://schemas.openxmlformats.org/officeDocument/2006/relationships/hyperlink" Target="https://techterms.com/definition/udp" TargetMode="External"/><Relationship Id="rId2" Type="http://schemas.openxmlformats.org/officeDocument/2006/relationships/hyperlink" Target="https://techterms.com/definition/data" TargetMode="External"/><Relationship Id="rId1" Type="http://schemas.openxmlformats.org/officeDocument/2006/relationships/slideLayout" Target="../slideLayouts/slideLayout2.xml"/><Relationship Id="rId6" Type="http://schemas.openxmlformats.org/officeDocument/2006/relationships/hyperlink" Target="https://techterms.com/definition/file" TargetMode="External"/><Relationship Id="rId11" Type="http://schemas.openxmlformats.org/officeDocument/2006/relationships/hyperlink" Target="https://techterms.com/definition/tcp" TargetMode="External"/><Relationship Id="rId5" Type="http://schemas.openxmlformats.org/officeDocument/2006/relationships/hyperlink" Target="https://techterms.com/definition/internet" TargetMode="External"/><Relationship Id="rId10" Type="http://schemas.openxmlformats.org/officeDocument/2006/relationships/hyperlink" Target="https://techterms.com/definition/ipv6" TargetMode="External"/><Relationship Id="rId4" Type="http://schemas.openxmlformats.org/officeDocument/2006/relationships/hyperlink" Target="https://techterms.com/definition/lan" TargetMode="External"/><Relationship Id="rId9" Type="http://schemas.openxmlformats.org/officeDocument/2006/relationships/hyperlink" Target="https://techterms.com/definition/payload"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hyperlink" Target="https://techterms.com/definition/ipv6"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hyperlink" Target="https://techterms.com/definition/hub" TargetMode="External"/><Relationship Id="rId3" Type="http://schemas.openxmlformats.org/officeDocument/2006/relationships/hyperlink" Target="https://techterms.com/definition/wired" TargetMode="External"/><Relationship Id="rId7" Type="http://schemas.openxmlformats.org/officeDocument/2006/relationships/hyperlink" Target="https://techterms.com/definition/switch" TargetMode="External"/><Relationship Id="rId2" Type="http://schemas.openxmlformats.org/officeDocument/2006/relationships/hyperlink" Target="https://techterms.com/definition/router" TargetMode="External"/><Relationship Id="rId1" Type="http://schemas.openxmlformats.org/officeDocument/2006/relationships/slideLayout" Target="../slideLayouts/slideLayout2.xml"/><Relationship Id="rId6" Type="http://schemas.openxmlformats.org/officeDocument/2006/relationships/hyperlink" Target="https://techterms.com/definition/wi-fi" TargetMode="External"/><Relationship Id="rId5" Type="http://schemas.openxmlformats.org/officeDocument/2006/relationships/hyperlink" Target="https://techterms.com/definition/ethernet" TargetMode="External"/><Relationship Id="rId4" Type="http://schemas.openxmlformats.org/officeDocument/2006/relationships/hyperlink" Target="https://techterms.com/definition/wireless" TargetMode="External"/><Relationship Id="rId9" Type="http://schemas.openxmlformats.org/officeDocument/2006/relationships/hyperlink" Target="https://techterms.com/definition/accesspoint"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hyperlink" Target="https://techterms.com/definition/hexadecimal"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techterms.com/definition/firewall" TargetMode="External"/><Relationship Id="rId2" Type="http://schemas.openxmlformats.org/officeDocument/2006/relationships/hyperlink" Target="https://techterms.com/definition/internet"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6.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F9B5F8E-119C-4FA3-810C-32321719D988}"/>
              </a:ext>
            </a:extLst>
          </p:cNvPr>
          <p:cNvSpPr>
            <a:spLocks noGrp="1"/>
          </p:cNvSpPr>
          <p:nvPr>
            <p:ph type="ctrTitle"/>
          </p:nvPr>
        </p:nvSpPr>
        <p:spPr/>
        <p:txBody>
          <a:bodyPr>
            <a:normAutofit/>
          </a:bodyPr>
          <a:lstStyle/>
          <a:p>
            <a:r>
              <a:rPr lang="en-CA" sz="4400" b="1" dirty="0">
                <a:solidFill>
                  <a:schemeClr val="accent2"/>
                </a:solidFill>
                <a:latin typeface="Optima" charset="0"/>
              </a:rPr>
              <a:t>Understanding and Configuring Networks</a:t>
            </a:r>
          </a:p>
        </p:txBody>
      </p:sp>
      <p:sp>
        <p:nvSpPr>
          <p:cNvPr id="5" name="Subtitle 4">
            <a:extLst>
              <a:ext uri="{FF2B5EF4-FFF2-40B4-BE49-F238E27FC236}">
                <a16:creationId xmlns:a16="http://schemas.microsoft.com/office/drawing/2014/main" id="{D192E690-5B32-4895-91A4-582DE015B656}"/>
              </a:ext>
            </a:extLst>
          </p:cNvPr>
          <p:cNvSpPr>
            <a:spLocks noGrp="1"/>
          </p:cNvSpPr>
          <p:nvPr>
            <p:ph type="subTitle" idx="1"/>
          </p:nvPr>
        </p:nvSpPr>
        <p:spPr/>
        <p:txBody>
          <a:bodyPr>
            <a:normAutofit/>
          </a:bodyPr>
          <a:lstStyle/>
          <a:p>
            <a:endParaRPr lang="en-CA" b="1" dirty="0">
              <a:solidFill>
                <a:schemeClr val="accent2"/>
              </a:solidFill>
              <a:ea typeface="+mj-ea"/>
              <a:cs typeface="+mj-cs"/>
            </a:endParaRPr>
          </a:p>
        </p:txBody>
      </p:sp>
    </p:spTree>
    <p:extLst>
      <p:ext uri="{BB962C8B-B14F-4D97-AF65-F5344CB8AC3E}">
        <p14:creationId xmlns:p14="http://schemas.microsoft.com/office/powerpoint/2010/main" val="24432520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E6C8D-5F3F-1FC2-7E57-F1F640F57626}"/>
              </a:ext>
            </a:extLst>
          </p:cNvPr>
          <p:cNvSpPr>
            <a:spLocks noGrp="1"/>
          </p:cNvSpPr>
          <p:nvPr>
            <p:ph type="title"/>
          </p:nvPr>
        </p:nvSpPr>
        <p:spPr/>
        <p:txBody>
          <a:bodyPr>
            <a:normAutofit fontScale="90000"/>
          </a:bodyPr>
          <a:lstStyle/>
          <a:p>
            <a:br>
              <a:rPr lang="en-US" dirty="0"/>
            </a:br>
            <a:r>
              <a:rPr lang="en-US" dirty="0"/>
              <a:t>Key functions of a router</a:t>
            </a:r>
            <a:br>
              <a:rPr lang="en-US" dirty="0"/>
            </a:br>
            <a:endParaRPr lang="en-CA" dirty="0"/>
          </a:p>
        </p:txBody>
      </p:sp>
      <p:sp>
        <p:nvSpPr>
          <p:cNvPr id="3" name="Content Placeholder 2">
            <a:extLst>
              <a:ext uri="{FF2B5EF4-FFF2-40B4-BE49-F238E27FC236}">
                <a16:creationId xmlns:a16="http://schemas.microsoft.com/office/drawing/2014/main" id="{8210FD09-E7BF-743A-DDE4-5385C4AA9DBB}"/>
              </a:ext>
            </a:extLst>
          </p:cNvPr>
          <p:cNvSpPr>
            <a:spLocks noGrp="1"/>
          </p:cNvSpPr>
          <p:nvPr>
            <p:ph idx="1"/>
          </p:nvPr>
        </p:nvSpPr>
        <p:spPr>
          <a:xfrm>
            <a:off x="1197864" y="1123720"/>
            <a:ext cx="10155936" cy="4649119"/>
          </a:xfrm>
        </p:spPr>
        <p:txBody>
          <a:bodyPr>
            <a:normAutofit fontScale="77500" lnSpcReduction="20000"/>
          </a:bodyPr>
          <a:lstStyle/>
          <a:p>
            <a:r>
              <a:rPr lang="en-US" b="1" dirty="0"/>
              <a:t>Connects devices: </a:t>
            </a:r>
            <a:r>
              <a:rPr lang="en-US" dirty="0"/>
              <a:t>It creates a local network (LAN) that allows all your devices, both wired and wireless, to connect to each other and the internet. </a:t>
            </a:r>
          </a:p>
          <a:p>
            <a:r>
              <a:rPr lang="en-US" b="1" dirty="0"/>
              <a:t>Manages traffic: </a:t>
            </a:r>
            <a:r>
              <a:rPr lang="en-US" dirty="0"/>
              <a:t>It directs data packets to the correct destination, ensuring that information sent from your computer goes to the correct website or service, and not to another device on your network. </a:t>
            </a:r>
          </a:p>
          <a:p>
            <a:r>
              <a:rPr lang="en-US" b="1" dirty="0"/>
              <a:t>Distributes internet connection: </a:t>
            </a:r>
            <a:r>
              <a:rPr lang="en-US" dirty="0"/>
              <a:t>It takes the single internet connection from your modem and shares it across multiple devices, allowing them to all access the internet at the same time. </a:t>
            </a:r>
          </a:p>
          <a:p>
            <a:r>
              <a:rPr lang="en-US" b="1" dirty="0"/>
              <a:t>Provides security: </a:t>
            </a:r>
            <a:r>
              <a:rPr lang="en-US" dirty="0"/>
              <a:t>Most routers include a built-in firewall that inspects incoming data and blocks malicious traffic, providing a layer of security between your network and the internet. </a:t>
            </a:r>
          </a:p>
          <a:p>
            <a:r>
              <a:rPr lang="en-US" b="1" dirty="0"/>
              <a:t>Enables wireless connectivity: </a:t>
            </a:r>
            <a:r>
              <a:rPr lang="en-US" dirty="0"/>
              <a:t>Wireless routers create a Wi-Fi network, allowing devices to connect to the internet without cables. </a:t>
            </a:r>
          </a:p>
          <a:p>
            <a:r>
              <a:rPr lang="en-US" b="1" dirty="0"/>
              <a:t>Prioritizes traffic: </a:t>
            </a:r>
            <a:r>
              <a:rPr lang="en-US" dirty="0"/>
              <a:t>Some routers can prioritize certain data streams over others, for example, giving your gaming console or a video conference priority over a device that is downloading a large file. </a:t>
            </a:r>
          </a:p>
          <a:p>
            <a:endParaRPr lang="en-CA" dirty="0"/>
          </a:p>
        </p:txBody>
      </p:sp>
    </p:spTree>
    <p:extLst>
      <p:ext uri="{BB962C8B-B14F-4D97-AF65-F5344CB8AC3E}">
        <p14:creationId xmlns:p14="http://schemas.microsoft.com/office/powerpoint/2010/main" val="14207829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DCED30-C34A-B84A-4FAC-4CDDACE5D205}"/>
              </a:ext>
            </a:extLst>
          </p:cNvPr>
          <p:cNvSpPr>
            <a:spLocks noGrp="1"/>
          </p:cNvSpPr>
          <p:nvPr>
            <p:ph type="title"/>
          </p:nvPr>
        </p:nvSpPr>
        <p:spPr/>
        <p:txBody>
          <a:bodyPr>
            <a:normAutofit fontScale="90000"/>
          </a:bodyPr>
          <a:lstStyle/>
          <a:p>
            <a:r>
              <a:rPr lang="en-CA" dirty="0"/>
              <a:t>Differences between Routers and Switches</a:t>
            </a:r>
          </a:p>
        </p:txBody>
      </p:sp>
      <p:graphicFrame>
        <p:nvGraphicFramePr>
          <p:cNvPr id="4" name="Content Placeholder 3">
            <a:extLst>
              <a:ext uri="{FF2B5EF4-FFF2-40B4-BE49-F238E27FC236}">
                <a16:creationId xmlns:a16="http://schemas.microsoft.com/office/drawing/2014/main" id="{11CA8E40-7A9D-451B-F307-B2469DADA140}"/>
              </a:ext>
            </a:extLst>
          </p:cNvPr>
          <p:cNvGraphicFramePr>
            <a:graphicFrameLocks noGrp="1"/>
          </p:cNvGraphicFramePr>
          <p:nvPr>
            <p:ph idx="1"/>
            <p:extLst>
              <p:ext uri="{D42A27DB-BD31-4B8C-83A1-F6EECF244321}">
                <p14:modId xmlns:p14="http://schemas.microsoft.com/office/powerpoint/2010/main" val="2714860022"/>
              </p:ext>
            </p:extLst>
          </p:nvPr>
        </p:nvGraphicFramePr>
        <p:xfrm>
          <a:off x="1286698" y="906060"/>
          <a:ext cx="10155237" cy="5222532"/>
        </p:xfrm>
        <a:graphic>
          <a:graphicData uri="http://schemas.openxmlformats.org/drawingml/2006/table">
            <a:tbl>
              <a:tblPr firstRow="1" bandRow="1">
                <a:tableStyleId>{5C22544A-7EE6-4342-B048-85BDC9FD1C3A}</a:tableStyleId>
              </a:tblPr>
              <a:tblGrid>
                <a:gridCol w="1809042">
                  <a:extLst>
                    <a:ext uri="{9D8B030D-6E8A-4147-A177-3AD203B41FA5}">
                      <a16:colId xmlns:a16="http://schemas.microsoft.com/office/drawing/2014/main" val="1675405081"/>
                    </a:ext>
                  </a:extLst>
                </a:gridCol>
                <a:gridCol w="3977089">
                  <a:extLst>
                    <a:ext uri="{9D8B030D-6E8A-4147-A177-3AD203B41FA5}">
                      <a16:colId xmlns:a16="http://schemas.microsoft.com/office/drawing/2014/main" val="3235941310"/>
                    </a:ext>
                  </a:extLst>
                </a:gridCol>
                <a:gridCol w="4369106">
                  <a:extLst>
                    <a:ext uri="{9D8B030D-6E8A-4147-A177-3AD203B41FA5}">
                      <a16:colId xmlns:a16="http://schemas.microsoft.com/office/drawing/2014/main" val="2573135743"/>
                    </a:ext>
                  </a:extLst>
                </a:gridCol>
              </a:tblGrid>
              <a:tr h="596102">
                <a:tc>
                  <a:txBody>
                    <a:bodyPr/>
                    <a:lstStyle/>
                    <a:p>
                      <a:r>
                        <a:rPr lang="en-CA" dirty="0"/>
                        <a:t>Feature</a:t>
                      </a:r>
                    </a:p>
                  </a:txBody>
                  <a:tcPr/>
                </a:tc>
                <a:tc>
                  <a:txBody>
                    <a:bodyPr/>
                    <a:lstStyle/>
                    <a:p>
                      <a:r>
                        <a:rPr lang="en-CA" dirty="0"/>
                        <a:t>Switch</a:t>
                      </a:r>
                    </a:p>
                  </a:txBody>
                  <a:tcPr/>
                </a:tc>
                <a:tc>
                  <a:txBody>
                    <a:bodyPr/>
                    <a:lstStyle/>
                    <a:p>
                      <a:r>
                        <a:rPr lang="en-CA" dirty="0"/>
                        <a:t>Router</a:t>
                      </a:r>
                    </a:p>
                  </a:txBody>
                  <a:tcPr/>
                </a:tc>
                <a:extLst>
                  <a:ext uri="{0D108BD9-81ED-4DB2-BD59-A6C34878D82A}">
                    <a16:rowId xmlns:a16="http://schemas.microsoft.com/office/drawing/2014/main" val="806587673"/>
                  </a:ext>
                </a:extLst>
              </a:tr>
              <a:tr h="596102">
                <a:tc>
                  <a:txBody>
                    <a:bodyPr/>
                    <a:lstStyle/>
                    <a:p>
                      <a:r>
                        <a:rPr lang="en-CA" sz="1600" dirty="0"/>
                        <a:t>Primary Function</a:t>
                      </a:r>
                    </a:p>
                  </a:txBody>
                  <a:tcPr/>
                </a:tc>
                <a:tc>
                  <a:txBody>
                    <a:bodyPr/>
                    <a:lstStyle/>
                    <a:p>
                      <a:r>
                        <a:rPr lang="en-US" sz="1600" dirty="0"/>
                        <a:t>Function	Connects multiple devices within the same local network (LAN).</a:t>
                      </a:r>
                      <a:endParaRPr lang="en-CA" sz="1600" dirty="0"/>
                    </a:p>
                  </a:txBody>
                  <a:tcPr/>
                </a:tc>
                <a:tc>
                  <a:txBody>
                    <a:bodyPr/>
                    <a:lstStyle/>
                    <a:p>
                      <a:r>
                        <a:rPr lang="en-US" sz="1600" dirty="0"/>
                        <a:t>Connects different networks (e.g., LAN to WAN/Internet) and routes traffic between them.</a:t>
                      </a:r>
                      <a:endParaRPr lang="en-CA" sz="1600" dirty="0"/>
                    </a:p>
                  </a:txBody>
                  <a:tcPr/>
                </a:tc>
                <a:extLst>
                  <a:ext uri="{0D108BD9-81ED-4DB2-BD59-A6C34878D82A}">
                    <a16:rowId xmlns:a16="http://schemas.microsoft.com/office/drawing/2014/main" val="1840724604"/>
                  </a:ext>
                </a:extLst>
              </a:tr>
              <a:tr h="596102">
                <a:tc>
                  <a:txBody>
                    <a:bodyPr/>
                    <a:lstStyle/>
                    <a:p>
                      <a:r>
                        <a:rPr lang="en-CA" sz="1600" dirty="0"/>
                        <a:t>OSI Layer</a:t>
                      </a:r>
                    </a:p>
                  </a:txBody>
                  <a:tcPr/>
                </a:tc>
                <a:tc>
                  <a:txBody>
                    <a:bodyPr/>
                    <a:lstStyle/>
                    <a:p>
                      <a:r>
                        <a:rPr lang="en-US" sz="1600" dirty="0"/>
                        <a:t>Primarily Layer 2 (Data Link Layer).</a:t>
                      </a:r>
                      <a:endParaRPr lang="en-CA" sz="1600" dirty="0"/>
                    </a:p>
                  </a:txBody>
                  <a:tcPr/>
                </a:tc>
                <a:tc>
                  <a:txBody>
                    <a:bodyPr/>
                    <a:lstStyle/>
                    <a:p>
                      <a:r>
                        <a:rPr lang="en-US" sz="1600" dirty="0"/>
                        <a:t>Primarily Layer 3 (Network Layer).</a:t>
                      </a:r>
                      <a:endParaRPr lang="en-CA" sz="1600" dirty="0"/>
                    </a:p>
                  </a:txBody>
                  <a:tcPr/>
                </a:tc>
                <a:extLst>
                  <a:ext uri="{0D108BD9-81ED-4DB2-BD59-A6C34878D82A}">
                    <a16:rowId xmlns:a16="http://schemas.microsoft.com/office/drawing/2014/main" val="2038670057"/>
                  </a:ext>
                </a:extLst>
              </a:tr>
              <a:tr h="596102">
                <a:tc>
                  <a:txBody>
                    <a:bodyPr/>
                    <a:lstStyle/>
                    <a:p>
                      <a:r>
                        <a:rPr lang="en-CA" sz="1600" dirty="0"/>
                        <a:t>Addressing</a:t>
                      </a:r>
                    </a:p>
                  </a:txBody>
                  <a:tcPr/>
                </a:tc>
                <a:tc>
                  <a:txBody>
                    <a:bodyPr/>
                    <a:lstStyle/>
                    <a:p>
                      <a:r>
                        <a:rPr lang="en-US" sz="1600" dirty="0"/>
                        <a:t>Uses Media Access Control (MAC) addresses to forward data frames.</a:t>
                      </a:r>
                      <a:endParaRPr lang="en-CA" sz="1600" dirty="0"/>
                    </a:p>
                  </a:txBody>
                  <a:tcPr/>
                </a:tc>
                <a:tc>
                  <a:txBody>
                    <a:bodyPr/>
                    <a:lstStyle/>
                    <a:p>
                      <a:r>
                        <a:rPr lang="en-US" sz="1600" dirty="0"/>
                        <a:t>Uses Internet Protocol (IP) addresses to route data packets.</a:t>
                      </a:r>
                      <a:endParaRPr lang="en-CA" sz="1600" dirty="0"/>
                    </a:p>
                  </a:txBody>
                  <a:tcPr/>
                </a:tc>
                <a:extLst>
                  <a:ext uri="{0D108BD9-81ED-4DB2-BD59-A6C34878D82A}">
                    <a16:rowId xmlns:a16="http://schemas.microsoft.com/office/drawing/2014/main" val="2975409764"/>
                  </a:ext>
                </a:extLst>
              </a:tr>
              <a:tr h="596102">
                <a:tc>
                  <a:txBody>
                    <a:bodyPr/>
                    <a:lstStyle/>
                    <a:p>
                      <a:r>
                        <a:rPr lang="en-CA" sz="1600" dirty="0"/>
                        <a:t>Network Scope</a:t>
                      </a:r>
                    </a:p>
                  </a:txBody>
                  <a:tcPr/>
                </a:tc>
                <a:tc>
                  <a:txBody>
                    <a:bodyPr/>
                    <a:lstStyle/>
                    <a:p>
                      <a:r>
                        <a:rPr lang="en-US" sz="1600" dirty="0"/>
                        <a:t>Local (within a single broadcast domain or VLANs).</a:t>
                      </a:r>
                      <a:endParaRPr lang="en-CA" sz="1600" dirty="0"/>
                    </a:p>
                  </a:txBody>
                  <a:tcPr/>
                </a:tc>
                <a:tc>
                  <a:txBody>
                    <a:bodyPr/>
                    <a:lstStyle/>
                    <a:p>
                      <a:r>
                        <a:rPr lang="en-US" sz="1600" dirty="0"/>
                        <a:t>Inter-network (across multiple broadcast domains and subnets).</a:t>
                      </a:r>
                      <a:endParaRPr lang="en-CA" sz="1600" dirty="0"/>
                    </a:p>
                  </a:txBody>
                  <a:tcPr/>
                </a:tc>
                <a:extLst>
                  <a:ext uri="{0D108BD9-81ED-4DB2-BD59-A6C34878D82A}">
                    <a16:rowId xmlns:a16="http://schemas.microsoft.com/office/drawing/2014/main" val="2180077382"/>
                  </a:ext>
                </a:extLst>
              </a:tr>
              <a:tr h="596102">
                <a:tc>
                  <a:txBody>
                    <a:bodyPr/>
                    <a:lstStyle/>
                    <a:p>
                      <a:r>
                        <a:rPr lang="en-CA" sz="1600" dirty="0"/>
                        <a:t>Security Features</a:t>
                      </a:r>
                    </a:p>
                  </a:txBody>
                  <a:tcPr/>
                </a:tc>
                <a:tc>
                  <a:txBody>
                    <a:bodyPr/>
                    <a:lstStyle/>
                    <a:p>
                      <a:r>
                        <a:rPr lang="en-US" sz="1600" dirty="0"/>
                        <a:t>Basic port security, MAC filtering, VLANs.</a:t>
                      </a:r>
                      <a:endParaRPr lang="en-CA" sz="1600" dirty="0"/>
                    </a:p>
                  </a:txBody>
                  <a:tcPr/>
                </a:tc>
                <a:tc>
                  <a:txBody>
                    <a:bodyPr/>
                    <a:lstStyle/>
                    <a:p>
                      <a:r>
                        <a:rPr lang="en-US" sz="1600" dirty="0"/>
                        <a:t>Advanced features like built-in firewalls, Network Address Translation (NAT), and VPN support.</a:t>
                      </a:r>
                      <a:endParaRPr lang="en-CA" sz="1600" dirty="0"/>
                    </a:p>
                  </a:txBody>
                  <a:tcPr/>
                </a:tc>
                <a:extLst>
                  <a:ext uri="{0D108BD9-81ED-4DB2-BD59-A6C34878D82A}">
                    <a16:rowId xmlns:a16="http://schemas.microsoft.com/office/drawing/2014/main" val="3868214222"/>
                  </a:ext>
                </a:extLst>
              </a:tr>
              <a:tr h="596102">
                <a:tc>
                  <a:txBody>
                    <a:bodyPr/>
                    <a:lstStyle/>
                    <a:p>
                      <a:r>
                        <a:rPr lang="en-CA" sz="1600" dirty="0"/>
                        <a:t>Speed</a:t>
                      </a:r>
                    </a:p>
                  </a:txBody>
                  <a:tcPr/>
                </a:tc>
                <a:tc>
                  <a:txBody>
                    <a:bodyPr/>
                    <a:lstStyle/>
                    <a:p>
                      <a:r>
                        <a:rPr lang="en-US" sz="1600" dirty="0"/>
                        <a:t>Optimized for very high-speed, low-latency local traffic.</a:t>
                      </a:r>
                      <a:endParaRPr lang="en-CA" sz="1600" dirty="0"/>
                    </a:p>
                  </a:txBody>
                  <a:tcPr/>
                </a:tc>
                <a:tc>
                  <a:txBody>
                    <a:bodyPr/>
                    <a:lstStyle/>
                    <a:p>
                      <a:r>
                        <a:rPr lang="en-US" sz="1600" dirty="0"/>
                        <a:t>Focuses on intelligent path selection and managing traffic across potentially different speed networks; speed depends heavily on the uplink.</a:t>
                      </a:r>
                      <a:endParaRPr lang="en-CA" sz="1600" dirty="0"/>
                    </a:p>
                  </a:txBody>
                  <a:tcPr/>
                </a:tc>
                <a:extLst>
                  <a:ext uri="{0D108BD9-81ED-4DB2-BD59-A6C34878D82A}">
                    <a16:rowId xmlns:a16="http://schemas.microsoft.com/office/drawing/2014/main" val="1912484145"/>
                  </a:ext>
                </a:extLst>
              </a:tr>
              <a:tr h="596102">
                <a:tc>
                  <a:txBody>
                    <a:bodyPr/>
                    <a:lstStyle/>
                    <a:p>
                      <a:r>
                        <a:rPr lang="en-CA" sz="1600" dirty="0"/>
                        <a:t>Ports</a:t>
                      </a:r>
                    </a:p>
                  </a:txBody>
                  <a:tcPr/>
                </a:tc>
                <a:tc>
                  <a:txBody>
                    <a:bodyPr/>
                    <a:lstStyle/>
                    <a:p>
                      <a:r>
                        <a:rPr lang="en-US" sz="1600" dirty="0"/>
                        <a:t>Typically many ports (8, 24, 48) for connecting wired LAN devices.</a:t>
                      </a:r>
                      <a:endParaRPr lang="en-CA" sz="1600" dirty="0"/>
                    </a:p>
                  </a:txBody>
                  <a:tcPr/>
                </a:tc>
                <a:tc>
                  <a:txBody>
                    <a:bodyPr/>
                    <a:lstStyle/>
                    <a:p>
                      <a:r>
                        <a:rPr lang="en-US" sz="1600" dirty="0"/>
                        <a:t>Fewer LAN ports (typically 4 or 5 on a home router), plus a dedicated Wide Area Network (WAN) port for internet connectivity.</a:t>
                      </a:r>
                      <a:endParaRPr lang="en-CA" sz="1600" dirty="0"/>
                    </a:p>
                  </a:txBody>
                  <a:tcPr/>
                </a:tc>
                <a:extLst>
                  <a:ext uri="{0D108BD9-81ED-4DB2-BD59-A6C34878D82A}">
                    <a16:rowId xmlns:a16="http://schemas.microsoft.com/office/drawing/2014/main" val="3393080000"/>
                  </a:ext>
                </a:extLst>
              </a:tr>
            </a:tbl>
          </a:graphicData>
        </a:graphic>
      </p:graphicFrame>
    </p:spTree>
    <p:extLst>
      <p:ext uri="{BB962C8B-B14F-4D97-AF65-F5344CB8AC3E}">
        <p14:creationId xmlns:p14="http://schemas.microsoft.com/office/powerpoint/2010/main" val="1076121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53DA3-867E-4468-9C02-A415B697792A}"/>
              </a:ext>
            </a:extLst>
          </p:cNvPr>
          <p:cNvSpPr>
            <a:spLocks noGrp="1"/>
          </p:cNvSpPr>
          <p:nvPr>
            <p:ph type="title"/>
          </p:nvPr>
        </p:nvSpPr>
        <p:spPr/>
        <p:txBody>
          <a:bodyPr>
            <a:normAutofit fontScale="90000"/>
          </a:bodyPr>
          <a:lstStyle/>
          <a:p>
            <a:r>
              <a:rPr lang="en-CA" dirty="0"/>
              <a:t>Peer-to-Peer Networks</a:t>
            </a:r>
          </a:p>
        </p:txBody>
      </p:sp>
      <p:sp>
        <p:nvSpPr>
          <p:cNvPr id="3" name="Content Placeholder 2">
            <a:extLst>
              <a:ext uri="{FF2B5EF4-FFF2-40B4-BE49-F238E27FC236}">
                <a16:creationId xmlns:a16="http://schemas.microsoft.com/office/drawing/2014/main" id="{D90C7429-8BEE-47E7-9D93-234F33EA37E0}"/>
              </a:ext>
            </a:extLst>
          </p:cNvPr>
          <p:cNvSpPr>
            <a:spLocks noGrp="1"/>
          </p:cNvSpPr>
          <p:nvPr>
            <p:ph sz="half" idx="1"/>
          </p:nvPr>
        </p:nvSpPr>
        <p:spPr>
          <a:xfrm>
            <a:off x="1170432" y="1123720"/>
            <a:ext cx="4849368" cy="4682169"/>
          </a:xfrm>
        </p:spPr>
        <p:txBody>
          <a:bodyPr>
            <a:normAutofit fontScale="62500" lnSpcReduction="20000"/>
          </a:bodyPr>
          <a:lstStyle/>
          <a:p>
            <a:r>
              <a:rPr lang="en-CA" sz="2900" dirty="0"/>
              <a:t>A peer-to-peer network is an IT infrastructure in which two or more computer systems connect in order to share resources.</a:t>
            </a:r>
          </a:p>
          <a:p>
            <a:r>
              <a:rPr lang="en-CA" sz="2900" dirty="0"/>
              <a:t> Workplaces may set up this type of network by physically connecting computers into a linked system or creating a virtual network. You can also set up computers to be the clients and servers of their network.</a:t>
            </a:r>
          </a:p>
          <a:p>
            <a:r>
              <a:rPr lang="en-CA" sz="2900" dirty="0"/>
              <a:t>Each device in the network is considered to be a peer with functions that contribute to the network. </a:t>
            </a:r>
          </a:p>
          <a:p>
            <a:r>
              <a:rPr lang="en-CA" sz="2900" dirty="0"/>
              <a:t>Each device in a P2P network shares a part of its resources with other networked computers. These resources can include storage, bandwidth and processing power. </a:t>
            </a:r>
          </a:p>
          <a:p>
            <a:r>
              <a:rPr lang="en-CA" sz="2900" dirty="0"/>
              <a:t>A P2P network is different from the client-server network that people have traditionally used in networking. network.</a:t>
            </a:r>
          </a:p>
          <a:p>
            <a:endParaRPr lang="en-CA" dirty="0"/>
          </a:p>
        </p:txBody>
      </p:sp>
      <p:pic>
        <p:nvPicPr>
          <p:cNvPr id="10" name="Content Placeholder 9">
            <a:extLst>
              <a:ext uri="{FF2B5EF4-FFF2-40B4-BE49-F238E27FC236}">
                <a16:creationId xmlns:a16="http://schemas.microsoft.com/office/drawing/2014/main" id="{F0D7CDDB-2829-5C62-B3A9-4BC78F2A5CD7}"/>
              </a:ext>
            </a:extLst>
          </p:cNvPr>
          <p:cNvPicPr>
            <a:picLocks noGrp="1" noChangeAspect="1"/>
          </p:cNvPicPr>
          <p:nvPr>
            <p:ph sz="half" idx="2"/>
          </p:nvPr>
        </p:nvPicPr>
        <p:blipFill>
          <a:blip r:embed="rId2"/>
          <a:stretch>
            <a:fillRect/>
          </a:stretch>
        </p:blipFill>
        <p:spPr>
          <a:xfrm>
            <a:off x="6364111" y="741579"/>
            <a:ext cx="5308600" cy="5064310"/>
          </a:xfrm>
          <a:prstGeom prst="rect">
            <a:avLst/>
          </a:prstGeom>
        </p:spPr>
      </p:pic>
    </p:spTree>
    <p:extLst>
      <p:ext uri="{BB962C8B-B14F-4D97-AF65-F5344CB8AC3E}">
        <p14:creationId xmlns:p14="http://schemas.microsoft.com/office/powerpoint/2010/main" val="19404084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B958C6-B719-4656-9C04-CB189258533B}"/>
              </a:ext>
            </a:extLst>
          </p:cNvPr>
          <p:cNvSpPr>
            <a:spLocks noGrp="1"/>
          </p:cNvSpPr>
          <p:nvPr>
            <p:ph type="title"/>
          </p:nvPr>
        </p:nvSpPr>
        <p:spPr>
          <a:xfrm>
            <a:off x="1233376" y="365125"/>
            <a:ext cx="10120423" cy="1325563"/>
          </a:xfrm>
        </p:spPr>
        <p:txBody>
          <a:bodyPr>
            <a:normAutofit/>
          </a:bodyPr>
          <a:lstStyle/>
          <a:p>
            <a:r>
              <a:rPr lang="en-CA" dirty="0"/>
              <a:t>Some major features of P2P networks include:</a:t>
            </a:r>
          </a:p>
        </p:txBody>
      </p:sp>
      <p:sp>
        <p:nvSpPr>
          <p:cNvPr id="3" name="Content Placeholder 2">
            <a:extLst>
              <a:ext uri="{FF2B5EF4-FFF2-40B4-BE49-F238E27FC236}">
                <a16:creationId xmlns:a16="http://schemas.microsoft.com/office/drawing/2014/main" id="{F0DC8C2C-9C5D-40F2-92D8-8807FCB3B244}"/>
              </a:ext>
            </a:extLst>
          </p:cNvPr>
          <p:cNvSpPr>
            <a:spLocks noGrp="1"/>
          </p:cNvSpPr>
          <p:nvPr>
            <p:ph idx="1"/>
          </p:nvPr>
        </p:nvSpPr>
        <p:spPr>
          <a:xfrm>
            <a:off x="1233376" y="1825625"/>
            <a:ext cx="10120424" cy="4139240"/>
          </a:xfrm>
        </p:spPr>
        <p:txBody>
          <a:bodyPr>
            <a:normAutofit fontScale="92500" lnSpcReduction="10000"/>
          </a:bodyPr>
          <a:lstStyle/>
          <a:p>
            <a:r>
              <a:rPr lang="en-CA" dirty="0"/>
              <a:t>Each device in a P2P network gives resources to the network and consumes resources that the network provides. </a:t>
            </a:r>
          </a:p>
          <a:p>
            <a:r>
              <a:rPr lang="en-CA" dirty="0"/>
              <a:t>In a P2P network, files are shared between the different computers. </a:t>
            </a:r>
          </a:p>
          <a:p>
            <a:r>
              <a:rPr lang="en-CA" dirty="0"/>
              <a:t>Being a part of a P2P network enables sharing equipment such as printers between the various devices in the network.</a:t>
            </a:r>
          </a:p>
          <a:p>
            <a:r>
              <a:rPr lang="en-CA" dirty="0"/>
              <a:t>The setup of a peer-to-peer network requires specialized software.</a:t>
            </a:r>
          </a:p>
          <a:p>
            <a:r>
              <a:rPr lang="en-CA" dirty="0"/>
              <a:t>Some P2P networks are formed by overlaying a virtual network on a physical network. The network uses the physical connection to transfer data while the virtual overlay allows the computers on the network to communicate with each other. </a:t>
            </a:r>
          </a:p>
          <a:p>
            <a:endParaRPr lang="en-CA" dirty="0"/>
          </a:p>
        </p:txBody>
      </p:sp>
    </p:spTree>
    <p:extLst>
      <p:ext uri="{BB962C8B-B14F-4D97-AF65-F5344CB8AC3E}">
        <p14:creationId xmlns:p14="http://schemas.microsoft.com/office/powerpoint/2010/main" val="24322120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B8F960-D698-49EA-95DC-D08548E87DB8}"/>
              </a:ext>
            </a:extLst>
          </p:cNvPr>
          <p:cNvSpPr>
            <a:spLocks noGrp="1"/>
          </p:cNvSpPr>
          <p:nvPr>
            <p:ph type="title"/>
          </p:nvPr>
        </p:nvSpPr>
        <p:spPr>
          <a:xfrm>
            <a:off x="1222744" y="365125"/>
            <a:ext cx="10131056" cy="802663"/>
          </a:xfrm>
        </p:spPr>
        <p:txBody>
          <a:bodyPr/>
          <a:lstStyle/>
          <a:p>
            <a:r>
              <a:rPr lang="en-CA" dirty="0"/>
              <a:t>Key advantages of a P2P network </a:t>
            </a:r>
          </a:p>
        </p:txBody>
      </p:sp>
      <p:sp>
        <p:nvSpPr>
          <p:cNvPr id="3" name="Content Placeholder 2">
            <a:extLst>
              <a:ext uri="{FF2B5EF4-FFF2-40B4-BE49-F238E27FC236}">
                <a16:creationId xmlns:a16="http://schemas.microsoft.com/office/drawing/2014/main" id="{DEF2CBE5-5BEA-49F1-8C2F-13DA82E08810}"/>
              </a:ext>
            </a:extLst>
          </p:cNvPr>
          <p:cNvSpPr>
            <a:spLocks noGrp="1"/>
          </p:cNvSpPr>
          <p:nvPr>
            <p:ph idx="1"/>
          </p:nvPr>
        </p:nvSpPr>
        <p:spPr>
          <a:xfrm>
            <a:off x="1222744" y="1167788"/>
            <a:ext cx="10404812" cy="4736301"/>
          </a:xfrm>
        </p:spPr>
        <p:txBody>
          <a:bodyPr>
            <a:normAutofit fontScale="77500" lnSpcReduction="20000"/>
          </a:bodyPr>
          <a:lstStyle/>
          <a:p>
            <a:r>
              <a:rPr lang="en-CA" dirty="0"/>
              <a:t>Due to its architecture, a P2P network can offer many advantages to its users, including: </a:t>
            </a:r>
          </a:p>
          <a:p>
            <a:r>
              <a:rPr lang="en-CA" b="1" dirty="0"/>
              <a:t>Easy file sharing: </a:t>
            </a:r>
            <a:r>
              <a:rPr lang="en-CA" dirty="0"/>
              <a:t>An advanced P2P network can share files quickly over large distances.</a:t>
            </a:r>
          </a:p>
          <a:p>
            <a:r>
              <a:rPr lang="en-CA" b="1" dirty="0"/>
              <a:t>Reduced costs: </a:t>
            </a:r>
            <a:r>
              <a:rPr lang="en-CA" dirty="0"/>
              <a:t>There is no need to invest in a separate computer for a server when setting up a P2P network.  </a:t>
            </a:r>
          </a:p>
          <a:p>
            <a:r>
              <a:rPr lang="en-CA" b="1" dirty="0"/>
              <a:t>Adaptability: </a:t>
            </a:r>
            <a:r>
              <a:rPr lang="en-CA" dirty="0"/>
              <a:t>P2P network extends to include new clients easily. This benefit makes these networks more flexible than client-server networks.</a:t>
            </a:r>
          </a:p>
          <a:p>
            <a:r>
              <a:rPr lang="en-CA" b="1" dirty="0"/>
              <a:t>Reliability: </a:t>
            </a:r>
            <a:r>
              <a:rPr lang="en-CA" dirty="0"/>
              <a:t>Unlike a client-server network, which can fail if the central server malfunctions, a P2P network will likely remain functional even if the central server crashes.  </a:t>
            </a:r>
          </a:p>
          <a:p>
            <a:r>
              <a:rPr lang="en-CA" b="1" dirty="0"/>
              <a:t>High performance: </a:t>
            </a:r>
            <a:r>
              <a:rPr lang="en-CA" dirty="0"/>
              <a:t>While a client-server network performs less effectively when more clients join the network, a P2P network can improve its performance when more clients join it. This is due to the fact that each client in a P2P network is also a server that contributes resources to the network. </a:t>
            </a:r>
          </a:p>
          <a:p>
            <a:r>
              <a:rPr lang="en-CA" b="1" dirty="0"/>
              <a:t>Efficiency:</a:t>
            </a:r>
            <a:r>
              <a:rPr lang="en-CA" dirty="0"/>
              <a:t> Emerging P2P networks enable collaboration between devices that have different resources that can benefit the whole network. </a:t>
            </a:r>
          </a:p>
          <a:p>
            <a:endParaRPr lang="en-CA" dirty="0"/>
          </a:p>
        </p:txBody>
      </p:sp>
    </p:spTree>
    <p:extLst>
      <p:ext uri="{BB962C8B-B14F-4D97-AF65-F5344CB8AC3E}">
        <p14:creationId xmlns:p14="http://schemas.microsoft.com/office/powerpoint/2010/main" val="6053259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F1C59C-68E6-44B7-87FE-E7B7AE9BB7A3}"/>
              </a:ext>
            </a:extLst>
          </p:cNvPr>
          <p:cNvSpPr>
            <a:spLocks noGrp="1"/>
          </p:cNvSpPr>
          <p:nvPr>
            <p:ph type="title"/>
          </p:nvPr>
        </p:nvSpPr>
        <p:spPr>
          <a:xfrm>
            <a:off x="1201478" y="365125"/>
            <a:ext cx="10152321" cy="725545"/>
          </a:xfrm>
        </p:spPr>
        <p:txBody>
          <a:bodyPr/>
          <a:lstStyle/>
          <a:p>
            <a:r>
              <a:rPr lang="en-CA" dirty="0"/>
              <a:t>Levels of P2P networking</a:t>
            </a:r>
          </a:p>
        </p:txBody>
      </p:sp>
      <p:sp>
        <p:nvSpPr>
          <p:cNvPr id="3" name="Content Placeholder 2">
            <a:extLst>
              <a:ext uri="{FF2B5EF4-FFF2-40B4-BE49-F238E27FC236}">
                <a16:creationId xmlns:a16="http://schemas.microsoft.com/office/drawing/2014/main" id="{3ABA9FB6-1885-4E88-903E-3855C2719C62}"/>
              </a:ext>
            </a:extLst>
          </p:cNvPr>
          <p:cNvSpPr>
            <a:spLocks noGrp="1"/>
          </p:cNvSpPr>
          <p:nvPr>
            <p:ph idx="1"/>
          </p:nvPr>
        </p:nvSpPr>
        <p:spPr>
          <a:xfrm>
            <a:off x="1201478" y="1189822"/>
            <a:ext cx="10152322" cy="4987141"/>
          </a:xfrm>
        </p:spPr>
        <p:txBody>
          <a:bodyPr/>
          <a:lstStyle/>
          <a:p>
            <a:r>
              <a:rPr lang="en-CA" dirty="0"/>
              <a:t>There are three basic levels of P2P networking:</a:t>
            </a:r>
          </a:p>
          <a:p>
            <a:pPr marL="971550" lvl="1" indent="-514350">
              <a:buFont typeface="+mj-lt"/>
              <a:buAutoNum type="arabicPeriod"/>
            </a:pPr>
            <a:r>
              <a:rPr lang="en-CA" dirty="0"/>
              <a:t>The basic level uses a universal serial bus (USB) to create a basic P2P network between two computer systems.</a:t>
            </a:r>
          </a:p>
          <a:p>
            <a:pPr marL="971550" lvl="1" indent="-514350">
              <a:buFont typeface="+mj-lt"/>
              <a:buAutoNum type="arabicPeriod"/>
            </a:pPr>
            <a:r>
              <a:rPr lang="en-CA" dirty="0"/>
              <a:t>The intermediate level requires using copper wires to connect a large number of computers.</a:t>
            </a:r>
          </a:p>
          <a:p>
            <a:pPr marL="971550" lvl="1" indent="-514350">
              <a:buFont typeface="+mj-lt"/>
              <a:buAutoNum type="arabicPeriod"/>
            </a:pPr>
            <a:r>
              <a:rPr lang="en-CA" dirty="0"/>
              <a:t>Finally, in an advanced P2P network, software establishes protocols that manage the direct connections between multiple devices over the internet. </a:t>
            </a:r>
          </a:p>
        </p:txBody>
      </p:sp>
    </p:spTree>
    <p:extLst>
      <p:ext uri="{BB962C8B-B14F-4D97-AF65-F5344CB8AC3E}">
        <p14:creationId xmlns:p14="http://schemas.microsoft.com/office/powerpoint/2010/main" val="18895540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73674F-F76A-4BB7-B761-E17FE047BE16}"/>
              </a:ext>
            </a:extLst>
          </p:cNvPr>
          <p:cNvSpPr>
            <a:spLocks noGrp="1"/>
          </p:cNvSpPr>
          <p:nvPr>
            <p:ph type="title"/>
          </p:nvPr>
        </p:nvSpPr>
        <p:spPr/>
        <p:txBody>
          <a:bodyPr>
            <a:normAutofit fontScale="90000"/>
          </a:bodyPr>
          <a:lstStyle/>
          <a:p>
            <a:r>
              <a:rPr lang="en-CA" dirty="0"/>
              <a:t>Client/Server Networking</a:t>
            </a:r>
          </a:p>
        </p:txBody>
      </p:sp>
      <p:sp>
        <p:nvSpPr>
          <p:cNvPr id="3" name="Content Placeholder 2">
            <a:extLst>
              <a:ext uri="{FF2B5EF4-FFF2-40B4-BE49-F238E27FC236}">
                <a16:creationId xmlns:a16="http://schemas.microsoft.com/office/drawing/2014/main" id="{982AE7A3-770D-4FEF-BD97-FED7F835D363}"/>
              </a:ext>
            </a:extLst>
          </p:cNvPr>
          <p:cNvSpPr>
            <a:spLocks noGrp="1"/>
          </p:cNvSpPr>
          <p:nvPr>
            <p:ph sz="half" idx="1"/>
          </p:nvPr>
        </p:nvSpPr>
        <p:spPr>
          <a:xfrm>
            <a:off x="1170432" y="978408"/>
            <a:ext cx="4925568" cy="4849515"/>
          </a:xfrm>
        </p:spPr>
        <p:txBody>
          <a:bodyPr>
            <a:normAutofit fontScale="70000" lnSpcReduction="20000"/>
          </a:bodyPr>
          <a:lstStyle/>
          <a:p>
            <a:r>
              <a:rPr lang="en-CA" dirty="0"/>
              <a:t>A client/server network is a system where one or more computers called clients connect to a central computer named a server to share or use resources. </a:t>
            </a:r>
          </a:p>
          <a:p>
            <a:r>
              <a:rPr lang="en-CA" dirty="0"/>
              <a:t>Each client computer must use an operating system that allows it to be identified to participate in the network.</a:t>
            </a:r>
          </a:p>
          <a:p>
            <a:r>
              <a:rPr lang="en-CA" dirty="0"/>
              <a:t>Besides the computers, other types of devices can be part of the network:</a:t>
            </a:r>
          </a:p>
          <a:p>
            <a:r>
              <a:rPr lang="en-CA" dirty="0"/>
              <a:t>Another big advantage of a client/server network is that security is created, managed, and enforced centrally. To access the network, a person, called a user must provide some credentials, such as a username and a password. The server authenticates the user. If the credentials are not valid, the user is prevented from accessing the network.</a:t>
            </a:r>
          </a:p>
          <a:p>
            <a:endParaRPr lang="en-CA" dirty="0"/>
          </a:p>
          <a:p>
            <a:endParaRPr lang="en-CA" dirty="0"/>
          </a:p>
        </p:txBody>
      </p:sp>
      <p:pic>
        <p:nvPicPr>
          <p:cNvPr id="7" name="Content Placeholder 6">
            <a:extLst>
              <a:ext uri="{FF2B5EF4-FFF2-40B4-BE49-F238E27FC236}">
                <a16:creationId xmlns:a16="http://schemas.microsoft.com/office/drawing/2014/main" id="{3D13F134-E741-77CC-0777-F0630037EC09}"/>
              </a:ext>
            </a:extLst>
          </p:cNvPr>
          <p:cNvPicPr>
            <a:picLocks noGrp="1" noChangeAspect="1"/>
          </p:cNvPicPr>
          <p:nvPr>
            <p:ph sz="half" idx="2"/>
          </p:nvPr>
        </p:nvPicPr>
        <p:blipFill>
          <a:blip r:embed="rId2"/>
          <a:stretch>
            <a:fillRect/>
          </a:stretch>
        </p:blipFill>
        <p:spPr>
          <a:xfrm>
            <a:off x="6095999" y="1030077"/>
            <a:ext cx="5685883" cy="4264412"/>
          </a:xfrm>
          <a:prstGeom prst="rect">
            <a:avLst/>
          </a:prstGeom>
        </p:spPr>
      </p:pic>
    </p:spTree>
    <p:extLst>
      <p:ext uri="{BB962C8B-B14F-4D97-AF65-F5344CB8AC3E}">
        <p14:creationId xmlns:p14="http://schemas.microsoft.com/office/powerpoint/2010/main" val="35031291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3474A6-8A93-47A7-A8A7-C304732385B1}"/>
              </a:ext>
            </a:extLst>
          </p:cNvPr>
          <p:cNvSpPr>
            <a:spLocks noGrp="1"/>
          </p:cNvSpPr>
          <p:nvPr>
            <p:ph type="title"/>
          </p:nvPr>
        </p:nvSpPr>
        <p:spPr>
          <a:xfrm>
            <a:off x="1244008" y="365126"/>
            <a:ext cx="10109791" cy="736562"/>
          </a:xfrm>
        </p:spPr>
        <p:txBody>
          <a:bodyPr/>
          <a:lstStyle/>
          <a:p>
            <a:r>
              <a:rPr lang="en-CA" dirty="0"/>
              <a:t>Client/Server Networking continued</a:t>
            </a:r>
          </a:p>
        </p:txBody>
      </p:sp>
      <p:sp>
        <p:nvSpPr>
          <p:cNvPr id="3" name="Content Placeholder 2">
            <a:extLst>
              <a:ext uri="{FF2B5EF4-FFF2-40B4-BE49-F238E27FC236}">
                <a16:creationId xmlns:a16="http://schemas.microsoft.com/office/drawing/2014/main" id="{B6D240BB-0868-4A6D-B9E9-C9B5859D7881}"/>
              </a:ext>
            </a:extLst>
          </p:cNvPr>
          <p:cNvSpPr>
            <a:spLocks noGrp="1"/>
          </p:cNvSpPr>
          <p:nvPr>
            <p:ph idx="1"/>
          </p:nvPr>
        </p:nvSpPr>
        <p:spPr>
          <a:xfrm>
            <a:off x="1244008" y="1101688"/>
            <a:ext cx="10109792" cy="4469773"/>
          </a:xfrm>
        </p:spPr>
        <p:txBody>
          <a:bodyPr>
            <a:normAutofit fontScale="77500" lnSpcReduction="20000"/>
          </a:bodyPr>
          <a:lstStyle/>
          <a:p>
            <a:r>
              <a:rPr lang="en-CA" dirty="0"/>
              <a:t>In a client/server environment, each computer still holds (or can still hold) its (or some) resources and files. Other computers can also access the resources stored in a computer, as in a peer-to-peer scenario after they have been authenticated. </a:t>
            </a:r>
          </a:p>
          <a:p>
            <a:r>
              <a:rPr lang="en-CA" dirty="0"/>
              <a:t>One of the particularities of a client/server network is that the files and resources are centralized. This means that a computer, the server, can hold them and other computers can access them. Since the server is always ON, the client machines can access the files and resources without caring whether a certain computer is ON.</a:t>
            </a:r>
          </a:p>
          <a:p>
            <a:r>
              <a:rPr lang="en-CA" dirty="0"/>
              <a:t>One of the consequences of a client/server network is that, if the server is turned OFF, its resources and sometimes most of the resources on the network are not available. Most client/server configurations include server redundancy to ensure that users can access the network and its resources even if one server goes down.</a:t>
            </a:r>
          </a:p>
          <a:p>
            <a:r>
              <a:rPr lang="en-CA" dirty="0"/>
              <a:t>The client/server type of network also provides many other advantages such as centralized backup, Intranet capability, Internet monitoring, etc. In a small network, all these services can be handled by one server:</a:t>
            </a:r>
          </a:p>
          <a:p>
            <a:r>
              <a:rPr lang="en-CA" dirty="0"/>
              <a:t>In a medium to large network, there can be many servers, each performing a different task:</a:t>
            </a:r>
          </a:p>
          <a:p>
            <a:endParaRPr lang="en-CA" dirty="0"/>
          </a:p>
          <a:p>
            <a:endParaRPr lang="en-CA" dirty="0"/>
          </a:p>
        </p:txBody>
      </p:sp>
    </p:spTree>
    <p:extLst>
      <p:ext uri="{BB962C8B-B14F-4D97-AF65-F5344CB8AC3E}">
        <p14:creationId xmlns:p14="http://schemas.microsoft.com/office/powerpoint/2010/main" val="39680042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EA6543-C955-45D0-929C-95C465E58CE5}"/>
              </a:ext>
            </a:extLst>
          </p:cNvPr>
          <p:cNvSpPr>
            <a:spLocks noGrp="1"/>
          </p:cNvSpPr>
          <p:nvPr>
            <p:ph type="title"/>
          </p:nvPr>
        </p:nvSpPr>
        <p:spPr/>
        <p:txBody>
          <a:bodyPr>
            <a:normAutofit fontScale="90000"/>
          </a:bodyPr>
          <a:lstStyle/>
          <a:p>
            <a:r>
              <a:rPr lang="en-CA" dirty="0"/>
              <a:t>Network Protocols</a:t>
            </a:r>
          </a:p>
        </p:txBody>
      </p:sp>
      <p:sp>
        <p:nvSpPr>
          <p:cNvPr id="3" name="Content Placeholder 2">
            <a:extLst>
              <a:ext uri="{FF2B5EF4-FFF2-40B4-BE49-F238E27FC236}">
                <a16:creationId xmlns:a16="http://schemas.microsoft.com/office/drawing/2014/main" id="{14D64F80-41B3-4F80-971F-CD61B0D0B5D4}"/>
              </a:ext>
            </a:extLst>
          </p:cNvPr>
          <p:cNvSpPr>
            <a:spLocks noGrp="1"/>
          </p:cNvSpPr>
          <p:nvPr>
            <p:ph idx="1"/>
          </p:nvPr>
        </p:nvSpPr>
        <p:spPr>
          <a:xfrm>
            <a:off x="1197864" y="1101687"/>
            <a:ext cx="10155936" cy="4778414"/>
          </a:xfrm>
        </p:spPr>
        <p:txBody>
          <a:bodyPr>
            <a:normAutofit fontScale="92500" lnSpcReduction="10000"/>
          </a:bodyPr>
          <a:lstStyle/>
          <a:p>
            <a:r>
              <a:rPr lang="en-CA" dirty="0"/>
              <a:t>A network protocol is an established set of rules that determine how data is transmitted between different devices in the same network. Essentially, it allows connected devices to communicate with each other, regardless of any differences in their internal processes, structure or design. Network protocols are the reason you can easily communicate with people all over the world, and thus play a critical role in modern digital communications. </a:t>
            </a:r>
          </a:p>
          <a:p>
            <a:r>
              <a:rPr lang="en-CA" dirty="0"/>
              <a:t>Similar to the way that speaking the same language simplifies communication between two people, network protocols make it possible for devices to interact with each other because of predetermined rules built into devices’ software and hardware. Neither local area networks (LAN) nor wide area networks (WAN) could function the way they do today without the use of network protocols. </a:t>
            </a:r>
          </a:p>
          <a:p>
            <a:endParaRPr lang="en-CA" dirty="0"/>
          </a:p>
        </p:txBody>
      </p:sp>
    </p:spTree>
    <p:extLst>
      <p:ext uri="{BB962C8B-B14F-4D97-AF65-F5344CB8AC3E}">
        <p14:creationId xmlns:p14="http://schemas.microsoft.com/office/powerpoint/2010/main" val="18959770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4BBCE8-430D-4F05-934D-C1961815AF0E}"/>
              </a:ext>
            </a:extLst>
          </p:cNvPr>
          <p:cNvSpPr>
            <a:spLocks noGrp="1"/>
          </p:cNvSpPr>
          <p:nvPr>
            <p:ph type="title"/>
          </p:nvPr>
        </p:nvSpPr>
        <p:spPr/>
        <p:txBody>
          <a:bodyPr>
            <a:normAutofit fontScale="90000"/>
          </a:bodyPr>
          <a:lstStyle/>
          <a:p>
            <a:r>
              <a:rPr lang="en-CA" dirty="0"/>
              <a:t>Communication Protocols</a:t>
            </a:r>
          </a:p>
        </p:txBody>
      </p:sp>
      <p:sp>
        <p:nvSpPr>
          <p:cNvPr id="3" name="Content Placeholder 2">
            <a:extLst>
              <a:ext uri="{FF2B5EF4-FFF2-40B4-BE49-F238E27FC236}">
                <a16:creationId xmlns:a16="http://schemas.microsoft.com/office/drawing/2014/main" id="{FAD6EEBE-0C74-42F7-9838-5ADA843D6716}"/>
              </a:ext>
            </a:extLst>
          </p:cNvPr>
          <p:cNvSpPr>
            <a:spLocks noGrp="1"/>
          </p:cNvSpPr>
          <p:nvPr>
            <p:ph idx="1"/>
          </p:nvPr>
        </p:nvSpPr>
        <p:spPr>
          <a:xfrm>
            <a:off x="1197864" y="1024129"/>
            <a:ext cx="10155936" cy="4589272"/>
          </a:xfrm>
        </p:spPr>
        <p:txBody>
          <a:bodyPr>
            <a:normAutofit fontScale="77500" lnSpcReduction="20000"/>
          </a:bodyPr>
          <a:lstStyle/>
          <a:p>
            <a:pPr marL="0" indent="0">
              <a:buNone/>
            </a:pPr>
            <a:r>
              <a:rPr lang="en-CA" sz="3400" b="1" dirty="0"/>
              <a:t>Common types of communication protocols include the following:</a:t>
            </a:r>
          </a:p>
          <a:p>
            <a:r>
              <a:rPr lang="en-CA" b="1" dirty="0"/>
              <a:t>Automation</a:t>
            </a:r>
            <a:r>
              <a:rPr lang="en-CA" dirty="0"/>
              <a:t>: These protocols are used to automate different processes in both commercial and personal settings, such as in smart buildings, </a:t>
            </a:r>
            <a:r>
              <a:rPr lang="en-CA" dirty="0">
                <a:hlinkClick r:id="rId2"/>
              </a:rPr>
              <a:t>cloud technology</a:t>
            </a:r>
            <a:r>
              <a:rPr lang="en-CA" dirty="0"/>
              <a:t> or self-driving vehicles.</a:t>
            </a:r>
          </a:p>
          <a:p>
            <a:r>
              <a:rPr lang="en-CA" b="1" dirty="0"/>
              <a:t>Instant messaging</a:t>
            </a:r>
            <a:r>
              <a:rPr lang="en-CA" dirty="0"/>
              <a:t>: Instantaneous, text-based communications on smartphones and computers occur because of a number of different instant messaging network protocols.</a:t>
            </a:r>
          </a:p>
          <a:p>
            <a:r>
              <a:rPr lang="en-CA" b="1" dirty="0"/>
              <a:t>Routing</a:t>
            </a:r>
            <a:r>
              <a:rPr lang="en-CA" dirty="0"/>
              <a:t>: Routing protocols permit communication between routers and other network devices. There are also routing protocols specifically for </a:t>
            </a:r>
            <a:r>
              <a:rPr lang="en-CA" dirty="0">
                <a:hlinkClick r:id="rId3"/>
              </a:rPr>
              <a:t>ad hoc networks</a:t>
            </a:r>
            <a:r>
              <a:rPr lang="en-CA" dirty="0"/>
              <a:t>.</a:t>
            </a:r>
          </a:p>
          <a:p>
            <a:r>
              <a:rPr lang="en-CA" b="1" dirty="0"/>
              <a:t>Bluetooth</a:t>
            </a:r>
            <a:r>
              <a:rPr lang="en-CA" dirty="0"/>
              <a:t>: Ever-popular Bluetooth devices — including headsets, smartphones and computers — work due to a variety of different Bluetooth protocols.</a:t>
            </a:r>
          </a:p>
          <a:p>
            <a:r>
              <a:rPr lang="en-CA" b="1" dirty="0"/>
              <a:t>File transfer</a:t>
            </a:r>
            <a:r>
              <a:rPr lang="en-CA" dirty="0"/>
              <a:t>: If you have ever moved files from one device to another, either via a physical or digital medium, you’ve used file transfer protocols (FTP). </a:t>
            </a:r>
          </a:p>
          <a:p>
            <a:r>
              <a:rPr lang="en-CA" b="1" dirty="0"/>
              <a:t>Internet Protocol</a:t>
            </a:r>
            <a:r>
              <a:rPr lang="en-CA" dirty="0"/>
              <a:t>: Internet Protocol (IP) allows data to be sent between devices via the internet. The internet could not operate as it currently does without IP.</a:t>
            </a:r>
          </a:p>
          <a:p>
            <a:endParaRPr lang="en-CA" dirty="0"/>
          </a:p>
        </p:txBody>
      </p:sp>
    </p:spTree>
    <p:extLst>
      <p:ext uri="{BB962C8B-B14F-4D97-AF65-F5344CB8AC3E}">
        <p14:creationId xmlns:p14="http://schemas.microsoft.com/office/powerpoint/2010/main" val="33764667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CA77C4-E270-4B10-B247-F65BBA450914}"/>
              </a:ext>
            </a:extLst>
          </p:cNvPr>
          <p:cNvSpPr>
            <a:spLocks noGrp="1"/>
          </p:cNvSpPr>
          <p:nvPr>
            <p:ph type="title"/>
          </p:nvPr>
        </p:nvSpPr>
        <p:spPr>
          <a:xfrm>
            <a:off x="1222744" y="365126"/>
            <a:ext cx="10131056" cy="708762"/>
          </a:xfrm>
        </p:spPr>
        <p:txBody>
          <a:bodyPr/>
          <a:lstStyle/>
          <a:p>
            <a:r>
              <a:rPr lang="en-CA" dirty="0"/>
              <a:t>Networks</a:t>
            </a:r>
          </a:p>
        </p:txBody>
      </p:sp>
      <p:sp>
        <p:nvSpPr>
          <p:cNvPr id="3" name="Content Placeholder 2">
            <a:extLst>
              <a:ext uri="{FF2B5EF4-FFF2-40B4-BE49-F238E27FC236}">
                <a16:creationId xmlns:a16="http://schemas.microsoft.com/office/drawing/2014/main" id="{BB45D116-DB86-414A-AA8E-6F8E9E97EF0B}"/>
              </a:ext>
            </a:extLst>
          </p:cNvPr>
          <p:cNvSpPr>
            <a:spLocks noGrp="1"/>
          </p:cNvSpPr>
          <p:nvPr>
            <p:ph idx="1"/>
          </p:nvPr>
        </p:nvSpPr>
        <p:spPr>
          <a:xfrm>
            <a:off x="1222744" y="1073888"/>
            <a:ext cx="10131056" cy="4710225"/>
          </a:xfrm>
        </p:spPr>
        <p:txBody>
          <a:bodyPr>
            <a:normAutofit/>
          </a:bodyPr>
          <a:lstStyle/>
          <a:p>
            <a:r>
              <a:rPr lang="en-CA" dirty="0"/>
              <a:t>A network consists of multiple devices that communicate with one another. It can be as small as two </a:t>
            </a:r>
            <a:r>
              <a:rPr lang="en-CA" dirty="0">
                <a:hlinkClick r:id="rId2"/>
              </a:rPr>
              <a:t>computers</a:t>
            </a:r>
            <a:r>
              <a:rPr lang="en-CA" dirty="0"/>
              <a:t> or as large as billions of devices. While a traditional network is comprised of </a:t>
            </a:r>
            <a:r>
              <a:rPr lang="en-CA" dirty="0">
                <a:hlinkClick r:id="rId3"/>
              </a:rPr>
              <a:t>desktop computers</a:t>
            </a:r>
            <a:r>
              <a:rPr lang="en-CA" dirty="0"/>
              <a:t>, modern networks may include </a:t>
            </a:r>
            <a:r>
              <a:rPr lang="en-CA" dirty="0">
                <a:hlinkClick r:id="rId4"/>
              </a:rPr>
              <a:t>laptops</a:t>
            </a:r>
            <a:r>
              <a:rPr lang="en-CA" dirty="0"/>
              <a:t>, </a:t>
            </a:r>
            <a:r>
              <a:rPr lang="en-CA" dirty="0">
                <a:hlinkClick r:id="rId5"/>
              </a:rPr>
              <a:t>tablets</a:t>
            </a:r>
            <a:r>
              <a:rPr lang="en-CA" dirty="0"/>
              <a:t>, </a:t>
            </a:r>
            <a:r>
              <a:rPr lang="en-CA" dirty="0">
                <a:hlinkClick r:id="rId6"/>
              </a:rPr>
              <a:t>smartphones</a:t>
            </a:r>
            <a:r>
              <a:rPr lang="en-CA" dirty="0"/>
              <a:t>, televisions, gaming consoles, smart appliances, and other electronics.</a:t>
            </a:r>
          </a:p>
          <a:p>
            <a:r>
              <a:rPr lang="en-CA" dirty="0"/>
              <a:t>Many types of networks exist, but they fall under two primary categories: </a:t>
            </a:r>
            <a:r>
              <a:rPr lang="en-CA" dirty="0">
                <a:hlinkClick r:id="rId7"/>
              </a:rPr>
              <a:t>LANs</a:t>
            </a:r>
            <a:r>
              <a:rPr lang="en-CA" dirty="0"/>
              <a:t> and </a:t>
            </a:r>
            <a:r>
              <a:rPr lang="en-CA" dirty="0">
                <a:hlinkClick r:id="rId8"/>
              </a:rPr>
              <a:t>WANs</a:t>
            </a:r>
            <a:r>
              <a:rPr lang="en-CA" dirty="0"/>
              <a:t>.</a:t>
            </a:r>
          </a:p>
          <a:p>
            <a:endParaRPr lang="en-CA" dirty="0"/>
          </a:p>
        </p:txBody>
      </p:sp>
    </p:spTree>
    <p:extLst>
      <p:ext uri="{BB962C8B-B14F-4D97-AF65-F5344CB8AC3E}">
        <p14:creationId xmlns:p14="http://schemas.microsoft.com/office/powerpoint/2010/main" val="6355356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A7168B-97B3-405B-BCAF-BE339A6752F7}"/>
              </a:ext>
            </a:extLst>
          </p:cNvPr>
          <p:cNvSpPr>
            <a:spLocks noGrp="1"/>
          </p:cNvSpPr>
          <p:nvPr>
            <p:ph type="title"/>
          </p:nvPr>
        </p:nvSpPr>
        <p:spPr/>
        <p:txBody>
          <a:bodyPr>
            <a:normAutofit fontScale="90000"/>
          </a:bodyPr>
          <a:lstStyle/>
          <a:p>
            <a:r>
              <a:rPr lang="en-CA" dirty="0"/>
              <a:t>Network Management Protocols</a:t>
            </a:r>
          </a:p>
        </p:txBody>
      </p:sp>
      <p:sp>
        <p:nvSpPr>
          <p:cNvPr id="3" name="Content Placeholder 2">
            <a:extLst>
              <a:ext uri="{FF2B5EF4-FFF2-40B4-BE49-F238E27FC236}">
                <a16:creationId xmlns:a16="http://schemas.microsoft.com/office/drawing/2014/main" id="{531E4051-7B36-43DE-8288-E736E7963613}"/>
              </a:ext>
            </a:extLst>
          </p:cNvPr>
          <p:cNvSpPr>
            <a:spLocks noGrp="1"/>
          </p:cNvSpPr>
          <p:nvPr>
            <p:ph idx="1"/>
          </p:nvPr>
        </p:nvSpPr>
        <p:spPr>
          <a:xfrm>
            <a:off x="1197864" y="1024128"/>
            <a:ext cx="10155936" cy="4665473"/>
          </a:xfrm>
        </p:spPr>
        <p:txBody>
          <a:bodyPr>
            <a:normAutofit fontScale="85000" lnSpcReduction="20000"/>
          </a:bodyPr>
          <a:lstStyle/>
          <a:p>
            <a:pPr marL="0" indent="0">
              <a:buNone/>
            </a:pPr>
            <a:r>
              <a:rPr lang="en-CA" dirty="0"/>
              <a:t>Network management protocols define and describe the various procedures needed to effectively operate a computer network. These protocols affect various devices on a single network — including computers, routers and servers — to ensure each one, and the network as a whole, perform optimally. </a:t>
            </a:r>
            <a:br>
              <a:rPr lang="en-CA" b="1" dirty="0"/>
            </a:br>
            <a:endParaRPr lang="en-CA" b="1" dirty="0"/>
          </a:p>
          <a:p>
            <a:pPr marL="0" indent="0">
              <a:buNone/>
            </a:pPr>
            <a:r>
              <a:rPr lang="en-CA" b="1" dirty="0"/>
              <a:t>The functions of network management protocols include the following:</a:t>
            </a:r>
          </a:p>
          <a:p>
            <a:r>
              <a:rPr lang="en-CA" b="1" dirty="0"/>
              <a:t>Connection</a:t>
            </a:r>
            <a:r>
              <a:rPr lang="en-CA" dirty="0"/>
              <a:t>: These protocols establish and maintain stable connections between different devices on the same network.</a:t>
            </a:r>
          </a:p>
          <a:p>
            <a:r>
              <a:rPr lang="en-CA" b="1" dirty="0"/>
              <a:t>Link aggregation</a:t>
            </a:r>
            <a:r>
              <a:rPr lang="en-CA" dirty="0"/>
              <a:t>: Link aggregation protocols allow you to combine multiple network connections into one link between two devices. This works to increase the strength of the connection and helps sustain the connection should one of the links fail.</a:t>
            </a:r>
          </a:p>
          <a:p>
            <a:r>
              <a:rPr lang="en-CA" b="1" dirty="0"/>
              <a:t>Troubleshooting</a:t>
            </a:r>
            <a:r>
              <a:rPr lang="en-CA" dirty="0"/>
              <a:t>: </a:t>
            </a:r>
            <a:r>
              <a:rPr lang="en-CA" dirty="0">
                <a:hlinkClick r:id="rId2"/>
              </a:rPr>
              <a:t>Troubleshooting protocols</a:t>
            </a:r>
            <a:r>
              <a:rPr lang="en-CA" dirty="0"/>
              <a:t> allow network administrators to identify errors affecting the network, evaluate the quality of the network connection, and determine how administrators can fix any issues.</a:t>
            </a:r>
          </a:p>
          <a:p>
            <a:endParaRPr lang="en-CA" dirty="0"/>
          </a:p>
        </p:txBody>
      </p:sp>
    </p:spTree>
    <p:extLst>
      <p:ext uri="{BB962C8B-B14F-4D97-AF65-F5344CB8AC3E}">
        <p14:creationId xmlns:p14="http://schemas.microsoft.com/office/powerpoint/2010/main" val="34698101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65452-68FC-4F8C-B5EB-C1A6E39878D3}"/>
              </a:ext>
            </a:extLst>
          </p:cNvPr>
          <p:cNvSpPr>
            <a:spLocks noGrp="1"/>
          </p:cNvSpPr>
          <p:nvPr>
            <p:ph type="title"/>
          </p:nvPr>
        </p:nvSpPr>
        <p:spPr/>
        <p:txBody>
          <a:bodyPr>
            <a:normAutofit fontScale="90000"/>
          </a:bodyPr>
          <a:lstStyle/>
          <a:p>
            <a:r>
              <a:rPr lang="en-CA" dirty="0"/>
              <a:t>Security Protocols</a:t>
            </a:r>
          </a:p>
        </p:txBody>
      </p:sp>
      <p:sp>
        <p:nvSpPr>
          <p:cNvPr id="3" name="Content Placeholder 2">
            <a:extLst>
              <a:ext uri="{FF2B5EF4-FFF2-40B4-BE49-F238E27FC236}">
                <a16:creationId xmlns:a16="http://schemas.microsoft.com/office/drawing/2014/main" id="{409A9ED0-DAC6-4ED8-8E8A-4504A6A4D448}"/>
              </a:ext>
            </a:extLst>
          </p:cNvPr>
          <p:cNvSpPr>
            <a:spLocks noGrp="1"/>
          </p:cNvSpPr>
          <p:nvPr>
            <p:ph idx="1"/>
          </p:nvPr>
        </p:nvSpPr>
        <p:spPr>
          <a:xfrm>
            <a:off x="1197864" y="1101687"/>
            <a:ext cx="10155936" cy="4702214"/>
          </a:xfrm>
        </p:spPr>
        <p:txBody>
          <a:bodyPr>
            <a:normAutofit fontScale="92500" lnSpcReduction="10000"/>
          </a:bodyPr>
          <a:lstStyle/>
          <a:p>
            <a:pPr marL="0" indent="0">
              <a:buNone/>
            </a:pPr>
            <a:r>
              <a:rPr lang="en-CA" b="1" dirty="0"/>
              <a:t>Security protocols, also called cryptographic protocols, work to ensure that the network and the data sent over it are protected from unauthorized users. </a:t>
            </a:r>
          </a:p>
          <a:p>
            <a:pPr marL="0" indent="0">
              <a:buNone/>
            </a:pPr>
            <a:r>
              <a:rPr lang="en-CA" b="1" dirty="0"/>
              <a:t>Common functions of security network protocols include the following:</a:t>
            </a:r>
          </a:p>
          <a:p>
            <a:r>
              <a:rPr lang="en-CA" b="1" dirty="0"/>
              <a:t>Encryption</a:t>
            </a:r>
            <a:r>
              <a:rPr lang="en-CA" dirty="0"/>
              <a:t>: Encryption protocols protect data and secure areas by requiring users to input a secret key or password in order to access that information.</a:t>
            </a:r>
          </a:p>
          <a:p>
            <a:r>
              <a:rPr lang="en-CA" b="1" dirty="0"/>
              <a:t>Entity Authentication</a:t>
            </a:r>
            <a:r>
              <a:rPr lang="en-CA" dirty="0"/>
              <a:t>: Entity authentication protocols create a system that requires different devices or users on a network to verify their identity before accessing secure areas.</a:t>
            </a:r>
          </a:p>
          <a:p>
            <a:r>
              <a:rPr lang="en-CA" b="1" dirty="0"/>
              <a:t>Transportation</a:t>
            </a:r>
            <a:r>
              <a:rPr lang="en-CA" dirty="0"/>
              <a:t>: Transportation security protocols protect data while it is transported from one network device to another. </a:t>
            </a:r>
          </a:p>
          <a:p>
            <a:endParaRPr lang="en-CA" dirty="0"/>
          </a:p>
        </p:txBody>
      </p:sp>
    </p:spTree>
    <p:extLst>
      <p:ext uri="{BB962C8B-B14F-4D97-AF65-F5344CB8AC3E}">
        <p14:creationId xmlns:p14="http://schemas.microsoft.com/office/powerpoint/2010/main" val="18598887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633508-395B-40AB-8207-026AEC254AC1}"/>
              </a:ext>
            </a:extLst>
          </p:cNvPr>
          <p:cNvSpPr>
            <a:spLocks noGrp="1"/>
          </p:cNvSpPr>
          <p:nvPr>
            <p:ph type="title"/>
          </p:nvPr>
        </p:nvSpPr>
        <p:spPr/>
        <p:txBody>
          <a:bodyPr>
            <a:normAutofit fontScale="90000"/>
          </a:bodyPr>
          <a:lstStyle/>
          <a:p>
            <a:r>
              <a:rPr lang="en-CA" dirty="0"/>
              <a:t>Network Protocol Example</a:t>
            </a:r>
          </a:p>
        </p:txBody>
      </p:sp>
      <p:sp>
        <p:nvSpPr>
          <p:cNvPr id="3" name="Content Placeholder 2">
            <a:extLst>
              <a:ext uri="{FF2B5EF4-FFF2-40B4-BE49-F238E27FC236}">
                <a16:creationId xmlns:a16="http://schemas.microsoft.com/office/drawing/2014/main" id="{65D456F3-772C-4D83-AB71-77D80252298F}"/>
              </a:ext>
            </a:extLst>
          </p:cNvPr>
          <p:cNvSpPr>
            <a:spLocks noGrp="1"/>
          </p:cNvSpPr>
          <p:nvPr>
            <p:ph idx="1"/>
          </p:nvPr>
        </p:nvSpPr>
        <p:spPr>
          <a:xfrm>
            <a:off x="1197864" y="1024129"/>
            <a:ext cx="10155936" cy="4710627"/>
          </a:xfrm>
        </p:spPr>
        <p:txBody>
          <a:bodyPr>
            <a:normAutofit fontScale="92500" lnSpcReduction="20000"/>
          </a:bodyPr>
          <a:lstStyle/>
          <a:p>
            <a:r>
              <a:rPr lang="en-CA" b="1" dirty="0"/>
              <a:t>Hypertext Transfer Protocol (HTTP)</a:t>
            </a:r>
            <a:r>
              <a:rPr lang="en-CA" dirty="0"/>
              <a:t>: This Internet Protocol defines how data is transmitted over the internet and determines how web servers and browsers should respond to commands. This protocol (or its secure counterpart, HTTPS) appears at the beginning of various URLs or web addresses online.</a:t>
            </a:r>
          </a:p>
          <a:p>
            <a:r>
              <a:rPr lang="en-CA" b="1" dirty="0"/>
              <a:t>Secure Socket Shell (SSH)</a:t>
            </a:r>
            <a:r>
              <a:rPr lang="en-CA" dirty="0"/>
              <a:t>: This protocol provides secure access to a computer, even if it’s on an unsecured network. SSH is particularly useful for </a:t>
            </a:r>
            <a:r>
              <a:rPr lang="en-CA" dirty="0">
                <a:hlinkClick r:id="rId2"/>
              </a:rPr>
              <a:t>network administrators</a:t>
            </a:r>
            <a:r>
              <a:rPr lang="en-CA" dirty="0"/>
              <a:t> who need to manage different systems remotely. </a:t>
            </a:r>
          </a:p>
          <a:p>
            <a:r>
              <a:rPr lang="en-CA" b="1" dirty="0"/>
              <a:t>Short Message Service (SMS)</a:t>
            </a:r>
            <a:r>
              <a:rPr lang="en-CA" dirty="0"/>
              <a:t>: This communications protocol was created to send and receive text messages over cellular networks. SMS refers exclusively to text-based messages. Pictures, videos or other media require Multimedia Messaging Service (MMS), an extension of the SMS protocol.</a:t>
            </a:r>
          </a:p>
          <a:p>
            <a:endParaRPr lang="en-CA" dirty="0"/>
          </a:p>
        </p:txBody>
      </p:sp>
    </p:spTree>
    <p:extLst>
      <p:ext uri="{BB962C8B-B14F-4D97-AF65-F5344CB8AC3E}">
        <p14:creationId xmlns:p14="http://schemas.microsoft.com/office/powerpoint/2010/main" val="27578154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DBCDC7-D19B-4D26-B818-B929E482B5D4}"/>
              </a:ext>
            </a:extLst>
          </p:cNvPr>
          <p:cNvSpPr>
            <a:spLocks noGrp="1"/>
          </p:cNvSpPr>
          <p:nvPr>
            <p:ph type="title"/>
          </p:nvPr>
        </p:nvSpPr>
        <p:spPr/>
        <p:txBody>
          <a:bodyPr>
            <a:noAutofit/>
          </a:bodyPr>
          <a:lstStyle/>
          <a:p>
            <a:r>
              <a:rPr lang="en-CA" sz="3200" dirty="0"/>
              <a:t>Transport Control Protocol / Internet Protocol (TCP/IP)</a:t>
            </a:r>
          </a:p>
        </p:txBody>
      </p:sp>
      <p:sp>
        <p:nvSpPr>
          <p:cNvPr id="3" name="Content Placeholder 2">
            <a:extLst>
              <a:ext uri="{FF2B5EF4-FFF2-40B4-BE49-F238E27FC236}">
                <a16:creationId xmlns:a16="http://schemas.microsoft.com/office/drawing/2014/main" id="{C04EEA0D-2CCD-4BF2-AC8D-51B022A0F66A}"/>
              </a:ext>
            </a:extLst>
          </p:cNvPr>
          <p:cNvSpPr>
            <a:spLocks noGrp="1"/>
          </p:cNvSpPr>
          <p:nvPr>
            <p:ph idx="1"/>
          </p:nvPr>
        </p:nvSpPr>
        <p:spPr>
          <a:xfrm>
            <a:off x="1197864" y="1134738"/>
            <a:ext cx="10155936" cy="5042226"/>
          </a:xfrm>
        </p:spPr>
        <p:txBody>
          <a:bodyPr/>
          <a:lstStyle/>
          <a:p>
            <a:r>
              <a:rPr lang="en-CA" dirty="0"/>
              <a:t>TCP and IP are two separate computer network protocols.</a:t>
            </a:r>
          </a:p>
          <a:p>
            <a:r>
              <a:rPr lang="en-CA" b="1" dirty="0"/>
              <a:t>IP</a:t>
            </a:r>
            <a:r>
              <a:rPr lang="en-CA" dirty="0"/>
              <a:t> is the part that obtains the address to which data is sent. </a:t>
            </a:r>
            <a:r>
              <a:rPr lang="en-CA" b="1" dirty="0"/>
              <a:t>TCP</a:t>
            </a:r>
            <a:r>
              <a:rPr lang="en-CA" dirty="0"/>
              <a:t> is responsible for data delivery once that IP address has been found.</a:t>
            </a:r>
          </a:p>
          <a:p>
            <a:r>
              <a:rPr lang="en-CA" dirty="0"/>
              <a:t>Think of it this way: The IP address is like the phone number assigned to your smartphone. TCP is all the technology that makes the phone ring, and that enables you to talk to someone on another phone. They are different from one another, but they are also meaningless without one another.</a:t>
            </a:r>
          </a:p>
        </p:txBody>
      </p:sp>
    </p:spTree>
    <p:extLst>
      <p:ext uri="{BB962C8B-B14F-4D97-AF65-F5344CB8AC3E}">
        <p14:creationId xmlns:p14="http://schemas.microsoft.com/office/powerpoint/2010/main" val="10730135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87484A-470F-44AC-B289-091A72D103CA}"/>
              </a:ext>
            </a:extLst>
          </p:cNvPr>
          <p:cNvSpPr>
            <a:spLocks noGrp="1"/>
          </p:cNvSpPr>
          <p:nvPr>
            <p:ph type="title"/>
          </p:nvPr>
        </p:nvSpPr>
        <p:spPr/>
        <p:txBody>
          <a:bodyPr>
            <a:normAutofit fontScale="90000"/>
          </a:bodyPr>
          <a:lstStyle/>
          <a:p>
            <a:r>
              <a:rPr lang="en-CA" dirty="0"/>
              <a:t>How Does TCP/IP Work</a:t>
            </a:r>
          </a:p>
        </p:txBody>
      </p:sp>
      <p:sp>
        <p:nvSpPr>
          <p:cNvPr id="3" name="Content Placeholder 2">
            <a:extLst>
              <a:ext uri="{FF2B5EF4-FFF2-40B4-BE49-F238E27FC236}">
                <a16:creationId xmlns:a16="http://schemas.microsoft.com/office/drawing/2014/main" id="{A0469EB9-B4BD-48F4-8290-1D999E4221FE}"/>
              </a:ext>
            </a:extLst>
          </p:cNvPr>
          <p:cNvSpPr>
            <a:spLocks noGrp="1"/>
          </p:cNvSpPr>
          <p:nvPr>
            <p:ph idx="1"/>
          </p:nvPr>
        </p:nvSpPr>
        <p:spPr>
          <a:xfrm>
            <a:off x="1197864" y="1024128"/>
            <a:ext cx="10155936" cy="5152835"/>
          </a:xfrm>
        </p:spPr>
        <p:txBody>
          <a:bodyPr/>
          <a:lstStyle/>
          <a:p>
            <a:r>
              <a:rPr lang="en-CA" dirty="0"/>
              <a:t>TCP/IP puts a lot of emphasis on accuracy, and it has several steps to ensure that data is correctly transmitted between the two computers.</a:t>
            </a:r>
          </a:p>
          <a:p>
            <a:r>
              <a:rPr lang="en-CA" dirty="0"/>
              <a:t>If the system were to send the whole message in one piece, and if it were to encounter a problem, the whole message would have to be re-sent. Instead, TCP/IP breaks each message into </a:t>
            </a:r>
            <a:r>
              <a:rPr lang="en-CA" i="1" dirty="0"/>
              <a:t>packets</a:t>
            </a:r>
            <a:r>
              <a:rPr lang="en-CA" dirty="0"/>
              <a:t>, and those packets are then reassembled on the other end. In fact, each packet could take a different route to the other computer, if the first route is unavailable or congested.</a:t>
            </a:r>
          </a:p>
        </p:txBody>
      </p:sp>
    </p:spTree>
    <p:extLst>
      <p:ext uri="{BB962C8B-B14F-4D97-AF65-F5344CB8AC3E}">
        <p14:creationId xmlns:p14="http://schemas.microsoft.com/office/powerpoint/2010/main" val="8588923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AAFED6-3817-4C29-9CBA-94B830D873B3}"/>
              </a:ext>
            </a:extLst>
          </p:cNvPr>
          <p:cNvSpPr>
            <a:spLocks noGrp="1"/>
          </p:cNvSpPr>
          <p:nvPr>
            <p:ph type="title"/>
          </p:nvPr>
        </p:nvSpPr>
        <p:spPr/>
        <p:txBody>
          <a:bodyPr>
            <a:normAutofit fontScale="90000"/>
          </a:bodyPr>
          <a:lstStyle/>
          <a:p>
            <a:r>
              <a:rPr lang="en-CA" dirty="0"/>
              <a:t>How Does TCP/IP Work</a:t>
            </a:r>
          </a:p>
        </p:txBody>
      </p:sp>
      <p:sp>
        <p:nvSpPr>
          <p:cNvPr id="3" name="Content Placeholder 2">
            <a:extLst>
              <a:ext uri="{FF2B5EF4-FFF2-40B4-BE49-F238E27FC236}">
                <a16:creationId xmlns:a16="http://schemas.microsoft.com/office/drawing/2014/main" id="{7EC435B0-CD1A-46F9-AAE9-9C6180AE5A61}"/>
              </a:ext>
            </a:extLst>
          </p:cNvPr>
          <p:cNvSpPr>
            <a:spLocks noGrp="1"/>
          </p:cNvSpPr>
          <p:nvPr>
            <p:ph idx="1"/>
          </p:nvPr>
        </p:nvSpPr>
        <p:spPr>
          <a:xfrm>
            <a:off x="1197864" y="1101687"/>
            <a:ext cx="10155936" cy="4714913"/>
          </a:xfrm>
        </p:spPr>
        <p:txBody>
          <a:bodyPr>
            <a:normAutofit lnSpcReduction="10000"/>
          </a:bodyPr>
          <a:lstStyle/>
          <a:p>
            <a:r>
              <a:rPr lang="en-CA" dirty="0"/>
              <a:t>In addition, TCP/IP divides the different communications tasks into </a:t>
            </a:r>
            <a:r>
              <a:rPr lang="en-CA" i="1" dirty="0"/>
              <a:t>layers</a:t>
            </a:r>
            <a:r>
              <a:rPr lang="en-CA" dirty="0"/>
              <a:t>. Each layer has a different function. Data goes through four individual layers before it is received on the other end (as explained in the next section). TCP/IP then goes through these layers in reverse order to reassemble the data and to present it to the recipient.</a:t>
            </a:r>
          </a:p>
          <a:p>
            <a:r>
              <a:rPr lang="en-CA" dirty="0"/>
              <a:t>The purpose of the layers is to keep things standardized, without numerous hardware and software vendors having to manage communication on their own. It’s like driving a car: All the manufacturers agree on where the pedals are, so that’s something we can count on between cars. It also means that certain layers can be updated, such as to improve performance or security, without having to upgrade the entire thing.</a:t>
            </a:r>
          </a:p>
        </p:txBody>
      </p:sp>
    </p:spTree>
    <p:extLst>
      <p:ext uri="{BB962C8B-B14F-4D97-AF65-F5344CB8AC3E}">
        <p14:creationId xmlns:p14="http://schemas.microsoft.com/office/powerpoint/2010/main" val="24476186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40FD344-68E1-4DDE-A4EB-558C80468584}"/>
              </a:ext>
            </a:extLst>
          </p:cNvPr>
          <p:cNvSpPr>
            <a:spLocks noGrp="1"/>
          </p:cNvSpPr>
          <p:nvPr>
            <p:ph type="title"/>
          </p:nvPr>
        </p:nvSpPr>
        <p:spPr>
          <a:xfrm>
            <a:off x="1212112" y="365126"/>
            <a:ext cx="10141688" cy="714376"/>
          </a:xfrm>
        </p:spPr>
        <p:txBody>
          <a:bodyPr/>
          <a:lstStyle/>
          <a:p>
            <a:r>
              <a:rPr lang="en-CA" dirty="0"/>
              <a:t>Packets</a:t>
            </a:r>
          </a:p>
        </p:txBody>
      </p:sp>
      <p:sp>
        <p:nvSpPr>
          <p:cNvPr id="5" name="Content Placeholder 4">
            <a:extLst>
              <a:ext uri="{FF2B5EF4-FFF2-40B4-BE49-F238E27FC236}">
                <a16:creationId xmlns:a16="http://schemas.microsoft.com/office/drawing/2014/main" id="{1AA0B100-1498-4134-BEB3-F1C9B65ECFC3}"/>
              </a:ext>
            </a:extLst>
          </p:cNvPr>
          <p:cNvSpPr>
            <a:spLocks noGrp="1"/>
          </p:cNvSpPr>
          <p:nvPr>
            <p:ph idx="1"/>
          </p:nvPr>
        </p:nvSpPr>
        <p:spPr>
          <a:xfrm>
            <a:off x="1212112" y="1079502"/>
            <a:ext cx="10141688" cy="4698997"/>
          </a:xfrm>
        </p:spPr>
        <p:txBody>
          <a:bodyPr>
            <a:normAutofit fontScale="77500" lnSpcReduction="20000"/>
          </a:bodyPr>
          <a:lstStyle/>
          <a:p>
            <a:r>
              <a:rPr lang="en-CA" dirty="0"/>
              <a:t>A packet is a small amount of </a:t>
            </a:r>
            <a:r>
              <a:rPr lang="en-CA" dirty="0">
                <a:hlinkClick r:id="rId2"/>
              </a:rPr>
              <a:t>data</a:t>
            </a:r>
            <a:r>
              <a:rPr lang="en-CA" dirty="0"/>
              <a:t> sent over a </a:t>
            </a:r>
            <a:r>
              <a:rPr lang="en-CA" dirty="0">
                <a:hlinkClick r:id="rId3"/>
              </a:rPr>
              <a:t>network</a:t>
            </a:r>
            <a:r>
              <a:rPr lang="en-CA" dirty="0"/>
              <a:t>, such as a </a:t>
            </a:r>
            <a:r>
              <a:rPr lang="en-CA" dirty="0">
                <a:hlinkClick r:id="rId4"/>
              </a:rPr>
              <a:t>LAN</a:t>
            </a:r>
            <a:r>
              <a:rPr lang="en-CA" dirty="0"/>
              <a:t> or the </a:t>
            </a:r>
            <a:r>
              <a:rPr lang="en-CA" dirty="0">
                <a:hlinkClick r:id="rId5"/>
              </a:rPr>
              <a:t>Internet</a:t>
            </a:r>
            <a:r>
              <a:rPr lang="en-CA" dirty="0"/>
              <a:t>. Similar to a real-life package, each packet includes a source and destination as well as the content (or data) being transferred. When the packets reach their destination, they are reassembled into a single </a:t>
            </a:r>
            <a:r>
              <a:rPr lang="en-CA" dirty="0">
                <a:hlinkClick r:id="rId6"/>
              </a:rPr>
              <a:t>file</a:t>
            </a:r>
            <a:r>
              <a:rPr lang="en-CA" dirty="0"/>
              <a:t> or other contiguous block of data.</a:t>
            </a:r>
          </a:p>
          <a:p>
            <a:r>
              <a:rPr lang="en-CA" dirty="0"/>
              <a:t>While the exact structure of a packet varies between </a:t>
            </a:r>
            <a:r>
              <a:rPr lang="en-CA" dirty="0">
                <a:hlinkClick r:id="rId7"/>
              </a:rPr>
              <a:t>protocols</a:t>
            </a:r>
            <a:r>
              <a:rPr lang="en-CA" dirty="0"/>
              <a:t>, a typical packet includes two sections — a </a:t>
            </a:r>
            <a:r>
              <a:rPr lang="en-CA" dirty="0">
                <a:hlinkClick r:id="rId8"/>
              </a:rPr>
              <a:t>header</a:t>
            </a:r>
            <a:r>
              <a:rPr lang="en-CA" dirty="0"/>
              <a:t> and </a:t>
            </a:r>
            <a:r>
              <a:rPr lang="en-CA" dirty="0">
                <a:hlinkClick r:id="rId9"/>
              </a:rPr>
              <a:t>payload</a:t>
            </a:r>
            <a:r>
              <a:rPr lang="en-CA" dirty="0"/>
              <a:t>. Information about the packet is stored in the header. For example, an </a:t>
            </a:r>
            <a:r>
              <a:rPr lang="en-CA" dirty="0">
                <a:hlinkClick r:id="rId10"/>
              </a:rPr>
              <a:t>IPv6</a:t>
            </a:r>
            <a:r>
              <a:rPr lang="en-CA" dirty="0"/>
              <a:t> header includes the following fields:</a:t>
            </a:r>
          </a:p>
          <a:p>
            <a:pPr lvl="1"/>
            <a:r>
              <a:rPr lang="en-CA" dirty="0"/>
              <a:t>Source address (128 bits) - IPv6 address of the packet origin</a:t>
            </a:r>
          </a:p>
          <a:p>
            <a:pPr lvl="1"/>
            <a:r>
              <a:rPr lang="en-CA" dirty="0"/>
              <a:t>Destination address (128 bits) - IPv6 address of the packet destination</a:t>
            </a:r>
          </a:p>
          <a:p>
            <a:pPr lvl="1"/>
            <a:r>
              <a:rPr lang="en-CA" dirty="0"/>
              <a:t>Version (4 bits) - "6" for IPv6</a:t>
            </a:r>
          </a:p>
          <a:p>
            <a:pPr lvl="1"/>
            <a:r>
              <a:rPr lang="en-CA" dirty="0"/>
              <a:t>Traffic class (8 bits) - priority setting for the packet</a:t>
            </a:r>
          </a:p>
          <a:p>
            <a:pPr lvl="1"/>
            <a:r>
              <a:rPr lang="en-CA" dirty="0"/>
              <a:t>Flow label (20 bits) - optional ID that labels the packet as part of a specific flow; used to distinguish between multiple transmissions from a single origin</a:t>
            </a:r>
          </a:p>
          <a:p>
            <a:pPr lvl="1"/>
            <a:r>
              <a:rPr lang="en-CA" dirty="0"/>
              <a:t>Payload length (16 bits) - size of the data, defined in octets</a:t>
            </a:r>
          </a:p>
          <a:p>
            <a:pPr lvl="1"/>
            <a:r>
              <a:rPr lang="en-CA" dirty="0"/>
              <a:t>Next header (8 bits) - ID of the header following the current packet; may be </a:t>
            </a:r>
            <a:r>
              <a:rPr lang="en-CA" dirty="0">
                <a:hlinkClick r:id="rId11"/>
              </a:rPr>
              <a:t>TCP</a:t>
            </a:r>
            <a:r>
              <a:rPr lang="en-CA" dirty="0"/>
              <a:t>, </a:t>
            </a:r>
            <a:r>
              <a:rPr lang="en-CA" dirty="0">
                <a:hlinkClick r:id="rId12"/>
              </a:rPr>
              <a:t>UDP</a:t>
            </a:r>
            <a:r>
              <a:rPr lang="en-CA" dirty="0"/>
              <a:t>, or another protocol</a:t>
            </a:r>
          </a:p>
          <a:p>
            <a:pPr lvl="1"/>
            <a:r>
              <a:rPr lang="en-CA" dirty="0"/>
              <a:t>Hop limit (8 bits) - maximum number of network hops (between routers, switches, </a:t>
            </a:r>
            <a:r>
              <a:rPr lang="en-CA" dirty="0" err="1"/>
              <a:t>etc</a:t>
            </a:r>
            <a:r>
              <a:rPr lang="en-CA" dirty="0"/>
              <a:t>) before the packet is dropped; also known as "</a:t>
            </a:r>
            <a:r>
              <a:rPr lang="en-CA" dirty="0">
                <a:hlinkClick r:id="rId13"/>
              </a:rPr>
              <a:t>TTL</a:t>
            </a:r>
            <a:r>
              <a:rPr lang="en-CA" dirty="0"/>
              <a:t>" in IPv4</a:t>
            </a:r>
          </a:p>
          <a:p>
            <a:endParaRPr lang="en-CA" dirty="0"/>
          </a:p>
        </p:txBody>
      </p:sp>
    </p:spTree>
    <p:extLst>
      <p:ext uri="{BB962C8B-B14F-4D97-AF65-F5344CB8AC3E}">
        <p14:creationId xmlns:p14="http://schemas.microsoft.com/office/powerpoint/2010/main" val="12615251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36C7D2-806F-4F14-B57E-2D291C5EC5C9}"/>
              </a:ext>
            </a:extLst>
          </p:cNvPr>
          <p:cNvSpPr>
            <a:spLocks noGrp="1"/>
          </p:cNvSpPr>
          <p:nvPr>
            <p:ph type="title"/>
          </p:nvPr>
        </p:nvSpPr>
        <p:spPr/>
        <p:txBody>
          <a:bodyPr>
            <a:normAutofit fontScale="90000"/>
          </a:bodyPr>
          <a:lstStyle/>
          <a:p>
            <a:r>
              <a:rPr lang="en-CA" dirty="0"/>
              <a:t>Packets - Payload</a:t>
            </a:r>
          </a:p>
        </p:txBody>
      </p:sp>
      <p:sp>
        <p:nvSpPr>
          <p:cNvPr id="3" name="Content Placeholder 2">
            <a:extLst>
              <a:ext uri="{FF2B5EF4-FFF2-40B4-BE49-F238E27FC236}">
                <a16:creationId xmlns:a16="http://schemas.microsoft.com/office/drawing/2014/main" id="{FB3F15C5-F9A1-4331-B5AD-E27EBE0A3FCD}"/>
              </a:ext>
            </a:extLst>
          </p:cNvPr>
          <p:cNvSpPr>
            <a:spLocks noGrp="1"/>
          </p:cNvSpPr>
          <p:nvPr>
            <p:ph idx="1"/>
          </p:nvPr>
        </p:nvSpPr>
        <p:spPr>
          <a:xfrm>
            <a:off x="1197864" y="1123721"/>
            <a:ext cx="10155936" cy="4718280"/>
          </a:xfrm>
        </p:spPr>
        <p:txBody>
          <a:bodyPr>
            <a:normAutofit fontScale="92500" lnSpcReduction="10000"/>
          </a:bodyPr>
          <a:lstStyle/>
          <a:p>
            <a:r>
              <a:rPr lang="en-CA" dirty="0"/>
              <a:t>The payload section of a packet contains the actual data being transferred. This is often just a small part of a file, webpage, or other transmission, since individual packets are relatively small. For example, the maximum size of an IP packet payload is 65,535 bytes, or 64 kilobytes. The maximum size of an Ethernet packet or "frame" is only 1,500 bytes or 1.5 kilobytes.</a:t>
            </a:r>
          </a:p>
          <a:p>
            <a:r>
              <a:rPr lang="en-CA" dirty="0"/>
              <a:t>Packets are intended to transfer data reliably and efficiently. Instead of transferring a large file as a single block of data, sending smaller packets helps ensure each section is transmitted successfully. If a packet is not received or is "dropped," only the dropped packet needs to be resent. Additionally, if a data transfer encounters network congestion due to multiple simultaneous transfers, the remaining packets can be rerouted through a less congested path.</a:t>
            </a:r>
          </a:p>
          <a:p>
            <a:endParaRPr lang="en-CA" dirty="0"/>
          </a:p>
        </p:txBody>
      </p:sp>
    </p:spTree>
    <p:extLst>
      <p:ext uri="{BB962C8B-B14F-4D97-AF65-F5344CB8AC3E}">
        <p14:creationId xmlns:p14="http://schemas.microsoft.com/office/powerpoint/2010/main" val="823073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00E50C-B2CF-4566-9834-7BBFC12CAF40}"/>
              </a:ext>
            </a:extLst>
          </p:cNvPr>
          <p:cNvSpPr>
            <a:spLocks noGrp="1"/>
          </p:cNvSpPr>
          <p:nvPr>
            <p:ph type="title"/>
          </p:nvPr>
        </p:nvSpPr>
        <p:spPr/>
        <p:txBody>
          <a:bodyPr>
            <a:normAutofit fontScale="90000"/>
          </a:bodyPr>
          <a:lstStyle/>
          <a:p>
            <a:r>
              <a:rPr lang="en-CA" dirty="0"/>
              <a:t>Are my data packets private?</a:t>
            </a:r>
          </a:p>
        </p:txBody>
      </p:sp>
      <p:sp>
        <p:nvSpPr>
          <p:cNvPr id="3" name="Content Placeholder 2">
            <a:extLst>
              <a:ext uri="{FF2B5EF4-FFF2-40B4-BE49-F238E27FC236}">
                <a16:creationId xmlns:a16="http://schemas.microsoft.com/office/drawing/2014/main" id="{70FE6928-5AED-4184-8024-FA0D7D12A09A}"/>
              </a:ext>
            </a:extLst>
          </p:cNvPr>
          <p:cNvSpPr>
            <a:spLocks noGrp="1"/>
          </p:cNvSpPr>
          <p:nvPr>
            <p:ph idx="1"/>
          </p:nvPr>
        </p:nvSpPr>
        <p:spPr>
          <a:xfrm>
            <a:off x="1197864" y="1112704"/>
            <a:ext cx="10155936" cy="4660135"/>
          </a:xfrm>
        </p:spPr>
        <p:txBody>
          <a:bodyPr>
            <a:normAutofit lnSpcReduction="10000"/>
          </a:bodyPr>
          <a:lstStyle/>
          <a:p>
            <a:r>
              <a:rPr lang="en-CA" dirty="0"/>
              <a:t>No. When the packets are being transmitted between computers, they are vulnerable to being seen by others. That’s one reason why you are advised to avoid public Wi-Fi networks when sending data that must stay private, and to use.</a:t>
            </a:r>
          </a:p>
          <a:p>
            <a:r>
              <a:rPr lang="en-CA" dirty="0"/>
              <a:t>If this is something you are concerned about – for example, if you’re sending personally identifiable information or financial information – you can encrypt your data using a virtual private network (VPN).</a:t>
            </a:r>
          </a:p>
          <a:p>
            <a:r>
              <a:rPr lang="en-CA" dirty="0"/>
              <a:t>A VPN is the best way to ensure your data is effectively encrypted and packets are protected as they travel between networks. You can set up a VPN manually, or try one of many free  or pay to use third party VPNs. </a:t>
            </a:r>
          </a:p>
          <a:p>
            <a:endParaRPr lang="en-CA" dirty="0"/>
          </a:p>
        </p:txBody>
      </p:sp>
    </p:spTree>
    <p:extLst>
      <p:ext uri="{BB962C8B-B14F-4D97-AF65-F5344CB8AC3E}">
        <p14:creationId xmlns:p14="http://schemas.microsoft.com/office/powerpoint/2010/main" val="261020924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8C90A5A-85AD-4305-8337-CB9D41119712}"/>
              </a:ext>
            </a:extLst>
          </p:cNvPr>
          <p:cNvSpPr>
            <a:spLocks noGrp="1"/>
          </p:cNvSpPr>
          <p:nvPr>
            <p:ph type="title"/>
          </p:nvPr>
        </p:nvSpPr>
        <p:spPr>
          <a:xfrm>
            <a:off x="1212112" y="365126"/>
            <a:ext cx="10141688" cy="581172"/>
          </a:xfrm>
        </p:spPr>
        <p:txBody>
          <a:bodyPr>
            <a:normAutofit fontScale="90000"/>
          </a:bodyPr>
          <a:lstStyle/>
          <a:p>
            <a:r>
              <a:rPr lang="en-CA" dirty="0"/>
              <a:t>IPv4</a:t>
            </a:r>
          </a:p>
        </p:txBody>
      </p:sp>
      <p:sp>
        <p:nvSpPr>
          <p:cNvPr id="5" name="Content Placeholder 4">
            <a:extLst>
              <a:ext uri="{FF2B5EF4-FFF2-40B4-BE49-F238E27FC236}">
                <a16:creationId xmlns:a16="http://schemas.microsoft.com/office/drawing/2014/main" id="{E14FD3F4-FCB4-4368-994E-EE4BA63DE07E}"/>
              </a:ext>
            </a:extLst>
          </p:cNvPr>
          <p:cNvSpPr>
            <a:spLocks noGrp="1"/>
          </p:cNvSpPr>
          <p:nvPr>
            <p:ph idx="1"/>
          </p:nvPr>
        </p:nvSpPr>
        <p:spPr>
          <a:xfrm>
            <a:off x="1212112" y="1046602"/>
            <a:ext cx="10141688" cy="4865101"/>
          </a:xfrm>
        </p:spPr>
        <p:txBody>
          <a:bodyPr>
            <a:normAutofit fontScale="77500" lnSpcReduction="20000"/>
          </a:bodyPr>
          <a:lstStyle/>
          <a:p>
            <a:r>
              <a:rPr lang="en-CA" dirty="0"/>
              <a:t>IPv4 is the most widely used version of the Internet Protocol. </a:t>
            </a:r>
          </a:p>
          <a:p>
            <a:r>
              <a:rPr lang="en-CA" dirty="0"/>
              <a:t>It defines IP addresses in a 32-bit format, which looks like</a:t>
            </a:r>
          </a:p>
          <a:p>
            <a:pPr marL="0" indent="0">
              <a:buNone/>
            </a:pPr>
            <a:r>
              <a:rPr lang="en-CA" dirty="0"/>
              <a:t> 	123.123.123.123. </a:t>
            </a:r>
          </a:p>
          <a:p>
            <a:r>
              <a:rPr lang="en-CA" dirty="0"/>
              <a:t>Each three-digit section can include a number from 0 to 255, which means the total number of IPv4 addresses available is 4,294,967,296 (256 x 256 x 256 x 256 or 2^32).</a:t>
            </a:r>
          </a:p>
          <a:p>
            <a:r>
              <a:rPr lang="en-CA" dirty="0"/>
              <a:t>Each computer or device connected to the Internet must have a unique IP address in order to communicate with other systems on the Internet. Because the number of systems connected to the Internet is quickly approaching the number of available IP addresses, IPv4 addresses are predicted to run out soon. When you consider that there are over 6 billion people in the world and many people have more than one system connected to the Internet (for example, at home, school, work, etc.), it is not surprising that roughly 4.3 billion addresses is not enough.</a:t>
            </a:r>
          </a:p>
          <a:p>
            <a:r>
              <a:rPr lang="en-CA" dirty="0"/>
              <a:t>To solve this problem, a new 128-bit IP system, called </a:t>
            </a:r>
            <a:r>
              <a:rPr lang="en-CA" dirty="0">
                <a:hlinkClick r:id="rId2"/>
              </a:rPr>
              <a:t>IPv6</a:t>
            </a:r>
            <a:r>
              <a:rPr lang="en-CA" dirty="0"/>
              <a:t>, has been developed and is in the process of replacing the current IPv4 system. During this transitional process from IPv4 to IPv6, systems connected to the Internet may be assigned both an IPv4 and IPv6 address.</a:t>
            </a:r>
          </a:p>
          <a:p>
            <a:endParaRPr lang="en-CA" dirty="0"/>
          </a:p>
        </p:txBody>
      </p:sp>
    </p:spTree>
    <p:extLst>
      <p:ext uri="{BB962C8B-B14F-4D97-AF65-F5344CB8AC3E}">
        <p14:creationId xmlns:p14="http://schemas.microsoft.com/office/powerpoint/2010/main" val="2915420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0464A7-2AD2-410C-A6D2-1E081407E6E7}"/>
              </a:ext>
            </a:extLst>
          </p:cNvPr>
          <p:cNvSpPr>
            <a:spLocks noGrp="1"/>
          </p:cNvSpPr>
          <p:nvPr>
            <p:ph type="title"/>
          </p:nvPr>
        </p:nvSpPr>
        <p:spPr>
          <a:xfrm>
            <a:off x="1222744" y="365125"/>
            <a:ext cx="10131056" cy="1325563"/>
          </a:xfrm>
        </p:spPr>
        <p:txBody>
          <a:bodyPr/>
          <a:lstStyle/>
          <a:p>
            <a:r>
              <a:rPr lang="en-CA" dirty="0"/>
              <a:t>LAN (Local Area Network)</a:t>
            </a:r>
          </a:p>
        </p:txBody>
      </p:sp>
      <p:sp>
        <p:nvSpPr>
          <p:cNvPr id="3" name="Content Placeholder 2">
            <a:extLst>
              <a:ext uri="{FF2B5EF4-FFF2-40B4-BE49-F238E27FC236}">
                <a16:creationId xmlns:a16="http://schemas.microsoft.com/office/drawing/2014/main" id="{1E8DDB2D-AE57-410A-AA7F-CFDBA0DCB1C9}"/>
              </a:ext>
            </a:extLst>
          </p:cNvPr>
          <p:cNvSpPr>
            <a:spLocks noGrp="1"/>
          </p:cNvSpPr>
          <p:nvPr>
            <p:ph idx="1"/>
          </p:nvPr>
        </p:nvSpPr>
        <p:spPr>
          <a:xfrm>
            <a:off x="1222744" y="1575413"/>
            <a:ext cx="10131056" cy="4144904"/>
          </a:xfrm>
        </p:spPr>
        <p:txBody>
          <a:bodyPr>
            <a:normAutofit fontScale="92500" lnSpcReduction="10000"/>
          </a:bodyPr>
          <a:lstStyle/>
          <a:p>
            <a:r>
              <a:rPr lang="en-CA" dirty="0"/>
              <a:t>A local area network is limited to a specific area, such as a home, office, or campus. A home network may have a single </a:t>
            </a:r>
            <a:r>
              <a:rPr lang="en-CA" dirty="0">
                <a:hlinkClick r:id="rId2"/>
              </a:rPr>
              <a:t>router</a:t>
            </a:r>
            <a:r>
              <a:rPr lang="en-CA" dirty="0"/>
              <a:t> that offers both </a:t>
            </a:r>
            <a:r>
              <a:rPr lang="en-CA" dirty="0">
                <a:hlinkClick r:id="rId3"/>
              </a:rPr>
              <a:t>wired</a:t>
            </a:r>
            <a:r>
              <a:rPr lang="en-CA" dirty="0"/>
              <a:t> and </a:t>
            </a:r>
            <a:r>
              <a:rPr lang="en-CA" dirty="0">
                <a:hlinkClick r:id="rId4"/>
              </a:rPr>
              <a:t>wireless</a:t>
            </a:r>
            <a:r>
              <a:rPr lang="en-CA" dirty="0"/>
              <a:t> connections. For example, a computer may connect to the router via </a:t>
            </a:r>
            <a:r>
              <a:rPr lang="en-CA" dirty="0">
                <a:hlinkClick r:id="rId5"/>
              </a:rPr>
              <a:t>Ethernet</a:t>
            </a:r>
            <a:r>
              <a:rPr lang="en-CA" dirty="0"/>
              <a:t>, while smartphones and tablets connect to the router via </a:t>
            </a:r>
            <a:r>
              <a:rPr lang="en-CA" dirty="0">
                <a:hlinkClick r:id="rId6"/>
              </a:rPr>
              <a:t>Wi-Fi</a:t>
            </a:r>
            <a:r>
              <a:rPr lang="en-CA" dirty="0"/>
              <a:t>. All devices connected to the router share the same network and often the same Internet connection.</a:t>
            </a:r>
          </a:p>
          <a:p>
            <a:r>
              <a:rPr lang="en-CA" dirty="0"/>
              <a:t>A larger network, such as the network of an educational institution, may be comprised of many </a:t>
            </a:r>
            <a:r>
              <a:rPr lang="en-CA" dirty="0">
                <a:hlinkClick r:id="rId7"/>
              </a:rPr>
              <a:t>switches</a:t>
            </a:r>
            <a:r>
              <a:rPr lang="en-CA" dirty="0"/>
              <a:t>, </a:t>
            </a:r>
            <a:r>
              <a:rPr lang="en-CA" dirty="0">
                <a:hlinkClick r:id="rId8"/>
              </a:rPr>
              <a:t>hubs</a:t>
            </a:r>
            <a:r>
              <a:rPr lang="en-CA" dirty="0"/>
              <a:t>, and Ethernet cables. It may also include multiple wireless </a:t>
            </a:r>
            <a:r>
              <a:rPr lang="en-CA" dirty="0">
                <a:hlinkClick r:id="rId9"/>
              </a:rPr>
              <a:t>access points</a:t>
            </a:r>
            <a:r>
              <a:rPr lang="en-CA" dirty="0"/>
              <a:t> and wireless repeaters that provide wireless access to the network. While this type of network is much more complex than a home network, it is still considered a LAN since it is limited to a specific location.</a:t>
            </a:r>
          </a:p>
          <a:p>
            <a:endParaRPr lang="en-CA" dirty="0"/>
          </a:p>
          <a:p>
            <a:endParaRPr lang="en-CA" dirty="0"/>
          </a:p>
        </p:txBody>
      </p:sp>
    </p:spTree>
    <p:extLst>
      <p:ext uri="{BB962C8B-B14F-4D97-AF65-F5344CB8AC3E}">
        <p14:creationId xmlns:p14="http://schemas.microsoft.com/office/powerpoint/2010/main" val="15384811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2C52A7-32F5-46BB-8E9A-721DCB01BDA5}"/>
              </a:ext>
            </a:extLst>
          </p:cNvPr>
          <p:cNvSpPr>
            <a:spLocks noGrp="1"/>
          </p:cNvSpPr>
          <p:nvPr>
            <p:ph type="title"/>
          </p:nvPr>
        </p:nvSpPr>
        <p:spPr/>
        <p:txBody>
          <a:bodyPr>
            <a:normAutofit fontScale="90000"/>
          </a:bodyPr>
          <a:lstStyle/>
          <a:p>
            <a:r>
              <a:rPr lang="en-CA" dirty="0"/>
              <a:t>IPv4 on private networks</a:t>
            </a:r>
          </a:p>
        </p:txBody>
      </p:sp>
      <p:sp>
        <p:nvSpPr>
          <p:cNvPr id="3" name="Content Placeholder 2">
            <a:extLst>
              <a:ext uri="{FF2B5EF4-FFF2-40B4-BE49-F238E27FC236}">
                <a16:creationId xmlns:a16="http://schemas.microsoft.com/office/drawing/2014/main" id="{F4CBA5BF-53B6-49AF-9BBE-110E2F1C8A4B}"/>
              </a:ext>
            </a:extLst>
          </p:cNvPr>
          <p:cNvSpPr>
            <a:spLocks noGrp="1"/>
          </p:cNvSpPr>
          <p:nvPr>
            <p:ph idx="1"/>
          </p:nvPr>
        </p:nvSpPr>
        <p:spPr>
          <a:xfrm>
            <a:off x="1197864" y="1024129"/>
            <a:ext cx="10155936" cy="4792472"/>
          </a:xfrm>
        </p:spPr>
        <p:txBody>
          <a:bodyPr>
            <a:normAutofit/>
          </a:bodyPr>
          <a:lstStyle/>
          <a:p>
            <a:r>
              <a:rPr lang="en-CA" dirty="0"/>
              <a:t>The following three blocks of IP addresses are designated to be used on private networks only:</a:t>
            </a:r>
          </a:p>
          <a:p>
            <a:pPr marL="741363" lvl="1" indent="-457200"/>
            <a:r>
              <a:rPr lang="en-CA" dirty="0"/>
              <a:t>10.0.0.0 to 10.255.255.255</a:t>
            </a:r>
          </a:p>
          <a:p>
            <a:pPr marL="741363" lvl="1" indent="-457200"/>
            <a:r>
              <a:rPr lang="en-CA" dirty="0"/>
              <a:t>172.16.0.0 to 172.31.255.255</a:t>
            </a:r>
          </a:p>
          <a:p>
            <a:pPr marL="741363" lvl="1" indent="-457200"/>
            <a:r>
              <a:rPr lang="en-CA" dirty="0"/>
              <a:t>192.168.0.0 to 192.168.255.255</a:t>
            </a:r>
          </a:p>
          <a:p>
            <a:r>
              <a:rPr lang="en-CA" dirty="0"/>
              <a:t>These numbers cannot directly access the internet as many private networks exist and they probably all use the same numbers internally. However, the computers in a private network normally send their data through a gateway (a computer or router on their network that has a private IP address and a Public IP address) that has access to the internet.</a:t>
            </a:r>
          </a:p>
        </p:txBody>
      </p:sp>
    </p:spTree>
    <p:extLst>
      <p:ext uri="{BB962C8B-B14F-4D97-AF65-F5344CB8AC3E}">
        <p14:creationId xmlns:p14="http://schemas.microsoft.com/office/powerpoint/2010/main" val="228030939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13FE6-14AE-469D-A44C-CFEAC4ACD261}"/>
              </a:ext>
            </a:extLst>
          </p:cNvPr>
          <p:cNvSpPr>
            <a:spLocks noGrp="1"/>
          </p:cNvSpPr>
          <p:nvPr>
            <p:ph type="title"/>
          </p:nvPr>
        </p:nvSpPr>
        <p:spPr/>
        <p:txBody>
          <a:bodyPr>
            <a:normAutofit fontScale="90000"/>
          </a:bodyPr>
          <a:lstStyle/>
          <a:p>
            <a:r>
              <a:rPr lang="en-CA" dirty="0"/>
              <a:t>IPv4 on private networks</a:t>
            </a:r>
          </a:p>
        </p:txBody>
      </p:sp>
      <p:sp>
        <p:nvSpPr>
          <p:cNvPr id="3" name="Content Placeholder 2">
            <a:extLst>
              <a:ext uri="{FF2B5EF4-FFF2-40B4-BE49-F238E27FC236}">
                <a16:creationId xmlns:a16="http://schemas.microsoft.com/office/drawing/2014/main" id="{850F6469-9EFE-4A70-9C83-0841DAA2B5F9}"/>
              </a:ext>
            </a:extLst>
          </p:cNvPr>
          <p:cNvSpPr>
            <a:spLocks noGrp="1"/>
          </p:cNvSpPr>
          <p:nvPr>
            <p:ph idx="1"/>
          </p:nvPr>
        </p:nvSpPr>
        <p:spPr>
          <a:xfrm>
            <a:off x="1197864" y="1050370"/>
            <a:ext cx="10155936" cy="5126594"/>
          </a:xfrm>
        </p:spPr>
        <p:txBody>
          <a:bodyPr/>
          <a:lstStyle/>
          <a:p>
            <a:pPr marL="0" indent="0">
              <a:buNone/>
            </a:pPr>
            <a:r>
              <a:rPr lang="en-CA" dirty="0"/>
              <a:t>Each computer on a network must have a unique IP address in order to be found by other computers in the network or connected networks. The IP address itself contains to identifying parts that allow us to determine what network a computer is in and what its unique number is by using a subnet mask</a:t>
            </a:r>
          </a:p>
          <a:p>
            <a:pPr marL="0" indent="0">
              <a:buNone/>
            </a:pPr>
            <a:r>
              <a:rPr lang="en-CA" dirty="0"/>
              <a:t>Example:	Decimal		Binary</a:t>
            </a:r>
          </a:p>
          <a:p>
            <a:pPr marL="0" indent="0">
              <a:buNone/>
            </a:pPr>
            <a:r>
              <a:rPr lang="en-CA" sz="2400" dirty="0"/>
              <a:t>IP Address 	172.16.254.1		10101100.00010000.11111110.00000001</a:t>
            </a:r>
          </a:p>
          <a:p>
            <a:pPr marL="0" indent="0">
              <a:buNone/>
            </a:pPr>
            <a:r>
              <a:rPr lang="en-CA" sz="2400" dirty="0"/>
              <a:t>Subnet Mask	255.255.255.0		11111111.11111111.11111111.00000000</a:t>
            </a:r>
          </a:p>
          <a:p>
            <a:pPr marL="0" indent="0">
              <a:buNone/>
            </a:pPr>
            <a:endParaRPr lang="en-CA" sz="2400" dirty="0"/>
          </a:p>
        </p:txBody>
      </p:sp>
      <p:sp>
        <p:nvSpPr>
          <p:cNvPr id="4" name="Left Brace 3">
            <a:extLst>
              <a:ext uri="{FF2B5EF4-FFF2-40B4-BE49-F238E27FC236}">
                <a16:creationId xmlns:a16="http://schemas.microsoft.com/office/drawing/2014/main" id="{04DB423A-6F0B-40DC-A3DC-A1F539FDD0EB}"/>
              </a:ext>
            </a:extLst>
          </p:cNvPr>
          <p:cNvSpPr/>
          <p:nvPr/>
        </p:nvSpPr>
        <p:spPr>
          <a:xfrm rot="16200000">
            <a:off x="7577539" y="3301879"/>
            <a:ext cx="419100" cy="3755231"/>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6" name="Left Brace 5">
            <a:extLst>
              <a:ext uri="{FF2B5EF4-FFF2-40B4-BE49-F238E27FC236}">
                <a16:creationId xmlns:a16="http://schemas.microsoft.com/office/drawing/2014/main" id="{36CCAE38-840B-4540-A8B2-F263D356956E}"/>
              </a:ext>
            </a:extLst>
          </p:cNvPr>
          <p:cNvSpPr/>
          <p:nvPr/>
        </p:nvSpPr>
        <p:spPr>
          <a:xfrm rot="16200000">
            <a:off x="10176971" y="4592002"/>
            <a:ext cx="419100" cy="1215233"/>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7" name="TextBox 6">
            <a:extLst>
              <a:ext uri="{FF2B5EF4-FFF2-40B4-BE49-F238E27FC236}">
                <a16:creationId xmlns:a16="http://schemas.microsoft.com/office/drawing/2014/main" id="{76697077-B1D1-4890-88AB-C61D49D93EB7}"/>
              </a:ext>
            </a:extLst>
          </p:cNvPr>
          <p:cNvSpPr txBox="1"/>
          <p:nvPr/>
        </p:nvSpPr>
        <p:spPr>
          <a:xfrm>
            <a:off x="6999689" y="5438299"/>
            <a:ext cx="1803400" cy="369332"/>
          </a:xfrm>
          <a:prstGeom prst="rect">
            <a:avLst/>
          </a:prstGeom>
          <a:noFill/>
        </p:spPr>
        <p:txBody>
          <a:bodyPr wrap="square" rtlCol="0">
            <a:spAutoFit/>
          </a:bodyPr>
          <a:lstStyle/>
          <a:p>
            <a:r>
              <a:rPr lang="en-CA" dirty="0"/>
              <a:t>Network Portion</a:t>
            </a:r>
          </a:p>
        </p:txBody>
      </p:sp>
      <p:sp>
        <p:nvSpPr>
          <p:cNvPr id="8" name="TextBox 7">
            <a:extLst>
              <a:ext uri="{FF2B5EF4-FFF2-40B4-BE49-F238E27FC236}">
                <a16:creationId xmlns:a16="http://schemas.microsoft.com/office/drawing/2014/main" id="{76DBB31D-7D13-4642-AE97-9B6BC951101D}"/>
              </a:ext>
            </a:extLst>
          </p:cNvPr>
          <p:cNvSpPr txBox="1"/>
          <p:nvPr/>
        </p:nvSpPr>
        <p:spPr>
          <a:xfrm>
            <a:off x="9563004" y="5438299"/>
            <a:ext cx="2171797" cy="369332"/>
          </a:xfrm>
          <a:prstGeom prst="rect">
            <a:avLst/>
          </a:prstGeom>
          <a:noFill/>
        </p:spPr>
        <p:txBody>
          <a:bodyPr wrap="square" rtlCol="0">
            <a:spAutoFit/>
          </a:bodyPr>
          <a:lstStyle/>
          <a:p>
            <a:r>
              <a:rPr lang="en-CA" dirty="0"/>
              <a:t>Computer Portion</a:t>
            </a:r>
          </a:p>
        </p:txBody>
      </p:sp>
    </p:spTree>
    <p:extLst>
      <p:ext uri="{BB962C8B-B14F-4D97-AF65-F5344CB8AC3E}">
        <p14:creationId xmlns:p14="http://schemas.microsoft.com/office/powerpoint/2010/main" val="49159558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106DB82-4091-494F-8560-682E8D9489DE}"/>
              </a:ext>
            </a:extLst>
          </p:cNvPr>
          <p:cNvSpPr>
            <a:spLocks noGrp="1"/>
          </p:cNvSpPr>
          <p:nvPr>
            <p:ph type="title"/>
          </p:nvPr>
        </p:nvSpPr>
        <p:spPr>
          <a:xfrm>
            <a:off x="1201478" y="365125"/>
            <a:ext cx="10152321" cy="650875"/>
          </a:xfrm>
        </p:spPr>
        <p:txBody>
          <a:bodyPr>
            <a:normAutofit fontScale="90000"/>
          </a:bodyPr>
          <a:lstStyle/>
          <a:p>
            <a:r>
              <a:rPr lang="en-CA" dirty="0"/>
              <a:t>IPv6</a:t>
            </a:r>
          </a:p>
        </p:txBody>
      </p:sp>
      <p:sp>
        <p:nvSpPr>
          <p:cNvPr id="8" name="Content Placeholder 7">
            <a:extLst>
              <a:ext uri="{FF2B5EF4-FFF2-40B4-BE49-F238E27FC236}">
                <a16:creationId xmlns:a16="http://schemas.microsoft.com/office/drawing/2014/main" id="{5B5F433C-6EB5-44FA-88D7-E229EA89BEAA}"/>
              </a:ext>
            </a:extLst>
          </p:cNvPr>
          <p:cNvSpPr>
            <a:spLocks noGrp="1"/>
          </p:cNvSpPr>
          <p:nvPr>
            <p:ph idx="1"/>
          </p:nvPr>
        </p:nvSpPr>
        <p:spPr>
          <a:xfrm>
            <a:off x="1201478" y="1134737"/>
            <a:ext cx="10152322" cy="4707263"/>
          </a:xfrm>
        </p:spPr>
        <p:txBody>
          <a:bodyPr>
            <a:noAutofit/>
          </a:bodyPr>
          <a:lstStyle/>
          <a:p>
            <a:r>
              <a:rPr lang="en-CA" sz="2200" dirty="0"/>
              <a:t>Every computer system and device connected to the Internet is located by an IP address. The current system of distributing IP addresses is called IPv4. However, with the growth of computers connected to the Internet, the number of available IP addresses are predicted to run out in only a few years. This is why IPv6 was introduced.</a:t>
            </a:r>
          </a:p>
          <a:p>
            <a:r>
              <a:rPr lang="en-CA" sz="2200" dirty="0"/>
              <a:t>IPv6, also called </a:t>
            </a:r>
            <a:r>
              <a:rPr lang="en-CA" sz="2200" dirty="0" err="1"/>
              <a:t>IPng</a:t>
            </a:r>
            <a:r>
              <a:rPr lang="en-CA" sz="2200" dirty="0"/>
              <a:t> (or IP Next Generation), is the next planned version of the IP address system. While IPv4 uses 32-bit addresses, IPv6 uses 128-bit addresses, which increases the number of possible addresses by an exponential amount. </a:t>
            </a:r>
          </a:p>
          <a:p>
            <a:r>
              <a:rPr lang="en-CA" sz="2200" dirty="0"/>
              <a:t>IPv4 allows 4,294,967,296 addresses to be used (2^32). </a:t>
            </a:r>
          </a:p>
          <a:p>
            <a:r>
              <a:rPr lang="en-CA" sz="2200" dirty="0"/>
              <a:t>IPv6 allows for over 340,000,000,000,000,000,000,000,000,000,000,000,000 IP addresses. That should be enough to last awhile.</a:t>
            </a:r>
          </a:p>
          <a:p>
            <a:endParaRPr lang="en-CA" sz="1400" dirty="0"/>
          </a:p>
        </p:txBody>
      </p:sp>
    </p:spTree>
    <p:extLst>
      <p:ext uri="{BB962C8B-B14F-4D97-AF65-F5344CB8AC3E}">
        <p14:creationId xmlns:p14="http://schemas.microsoft.com/office/powerpoint/2010/main" val="31506458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C8B2DC-3E3C-444A-A3F1-161ED24BD004}"/>
              </a:ext>
            </a:extLst>
          </p:cNvPr>
          <p:cNvSpPr>
            <a:spLocks noGrp="1"/>
          </p:cNvSpPr>
          <p:nvPr>
            <p:ph type="title"/>
          </p:nvPr>
        </p:nvSpPr>
        <p:spPr/>
        <p:txBody>
          <a:bodyPr>
            <a:normAutofit fontScale="90000"/>
          </a:bodyPr>
          <a:lstStyle/>
          <a:p>
            <a:r>
              <a:rPr lang="en-CA" dirty="0"/>
              <a:t>IPv6</a:t>
            </a:r>
          </a:p>
        </p:txBody>
      </p:sp>
      <p:sp>
        <p:nvSpPr>
          <p:cNvPr id="3" name="Content Placeholder 2">
            <a:extLst>
              <a:ext uri="{FF2B5EF4-FFF2-40B4-BE49-F238E27FC236}">
                <a16:creationId xmlns:a16="http://schemas.microsoft.com/office/drawing/2014/main" id="{A629B587-78E8-4C13-B26D-74DC58FB081F}"/>
              </a:ext>
            </a:extLst>
          </p:cNvPr>
          <p:cNvSpPr>
            <a:spLocks noGrp="1"/>
          </p:cNvSpPr>
          <p:nvPr>
            <p:ph idx="1"/>
          </p:nvPr>
        </p:nvSpPr>
        <p:spPr>
          <a:xfrm>
            <a:off x="1197864" y="1112704"/>
            <a:ext cx="10155936" cy="4551497"/>
          </a:xfrm>
        </p:spPr>
        <p:txBody>
          <a:bodyPr>
            <a:normAutofit fontScale="85000" lnSpcReduction="20000"/>
          </a:bodyPr>
          <a:lstStyle/>
          <a:p>
            <a:r>
              <a:rPr lang="en-CA" dirty="0"/>
              <a:t>Because IPv6 allows for substantially more IP addresses than IPv4, the addresses themselves are more complex. They are typically written in this format:</a:t>
            </a:r>
          </a:p>
          <a:p>
            <a:r>
              <a:rPr lang="en-CA" dirty="0" err="1"/>
              <a:t>hhhh:hhhh:hhhh:hhhh:hhhh:hhhh:hhhh:hhhh</a:t>
            </a:r>
            <a:endParaRPr lang="en-CA" dirty="0"/>
          </a:p>
          <a:p>
            <a:r>
              <a:rPr lang="en-CA" dirty="0"/>
              <a:t>Each "</a:t>
            </a:r>
            <a:r>
              <a:rPr lang="en-CA" dirty="0" err="1"/>
              <a:t>hhhh</a:t>
            </a:r>
            <a:r>
              <a:rPr lang="en-CA" dirty="0"/>
              <a:t>" section consists of a four-digit </a:t>
            </a:r>
            <a:r>
              <a:rPr lang="en-CA" dirty="0">
                <a:hlinkClick r:id="rId2"/>
              </a:rPr>
              <a:t>hexadecimal</a:t>
            </a:r>
            <a:r>
              <a:rPr lang="en-CA" dirty="0"/>
              <a:t> number, which means each digit can be from 0 to 9 and from A to F. An example IPv6 address may look like this:</a:t>
            </a:r>
          </a:p>
          <a:p>
            <a:r>
              <a:rPr lang="en-CA" dirty="0"/>
              <a:t>F704:0000:0000:0000:3458:79A2:D08B:4320</a:t>
            </a:r>
          </a:p>
          <a:p>
            <a:r>
              <a:rPr lang="en-CA" dirty="0"/>
              <a:t>Because IPv6 addresses are so complex, the new system also adds extra security to computers connected to the Internet. Since there are so many IP address possibilities, it is nearly impossible to guess the IP address of another computer. While most computer systems today support IPv6, the new Internet </a:t>
            </a:r>
            <a:r>
              <a:rPr lang="en-CA" dirty="0" err="1"/>
              <a:t>procotol</a:t>
            </a:r>
            <a:r>
              <a:rPr lang="en-CA" dirty="0"/>
              <a:t> has yet to be fully implemented. During this transitional process, computers are often assigned both an IPv4 and an IPv6 address.</a:t>
            </a:r>
          </a:p>
          <a:p>
            <a:endParaRPr lang="en-CA" dirty="0"/>
          </a:p>
        </p:txBody>
      </p:sp>
    </p:spTree>
    <p:extLst>
      <p:ext uri="{BB962C8B-B14F-4D97-AF65-F5344CB8AC3E}">
        <p14:creationId xmlns:p14="http://schemas.microsoft.com/office/powerpoint/2010/main" val="62604689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303D3E-9A42-486D-823C-B25AE2C23237}"/>
              </a:ext>
            </a:extLst>
          </p:cNvPr>
          <p:cNvSpPr>
            <a:spLocks noGrp="1"/>
          </p:cNvSpPr>
          <p:nvPr>
            <p:ph type="title"/>
          </p:nvPr>
        </p:nvSpPr>
        <p:spPr/>
        <p:txBody>
          <a:bodyPr>
            <a:normAutofit fontScale="90000"/>
          </a:bodyPr>
          <a:lstStyle/>
          <a:p>
            <a:r>
              <a:rPr lang="en-CA" dirty="0"/>
              <a:t>Command Line Utilities for testing Networks</a:t>
            </a:r>
          </a:p>
        </p:txBody>
      </p:sp>
      <p:sp>
        <p:nvSpPr>
          <p:cNvPr id="3" name="Content Placeholder 2">
            <a:extLst>
              <a:ext uri="{FF2B5EF4-FFF2-40B4-BE49-F238E27FC236}">
                <a16:creationId xmlns:a16="http://schemas.microsoft.com/office/drawing/2014/main" id="{E6549422-2D00-480C-81E8-01FAF310F366}"/>
              </a:ext>
            </a:extLst>
          </p:cNvPr>
          <p:cNvSpPr>
            <a:spLocks noGrp="1"/>
          </p:cNvSpPr>
          <p:nvPr>
            <p:ph idx="1"/>
          </p:nvPr>
        </p:nvSpPr>
        <p:spPr>
          <a:xfrm>
            <a:off x="1197864" y="1024128"/>
            <a:ext cx="10155936" cy="4690873"/>
          </a:xfrm>
        </p:spPr>
        <p:txBody>
          <a:bodyPr>
            <a:normAutofit fontScale="70000" lnSpcReduction="20000"/>
          </a:bodyPr>
          <a:lstStyle/>
          <a:p>
            <a:endParaRPr lang="en-CA" dirty="0"/>
          </a:p>
          <a:p>
            <a:r>
              <a:rPr lang="en-CA" dirty="0"/>
              <a:t>There are a few utilities that come in handy when trying to test connectivity of nodes in a network;</a:t>
            </a:r>
          </a:p>
          <a:p>
            <a:r>
              <a:rPr lang="en-CA" b="1" dirty="0"/>
              <a:t>ping</a:t>
            </a:r>
            <a:r>
              <a:rPr lang="en-CA" dirty="0"/>
              <a:t> -  is a computer network administration software utility used to test the reachability of a host on an Internet Protocol (IP) network. Ping measures the round-trip time for messages sent from the originating host to a destination computer that are echoed back to the source.</a:t>
            </a:r>
          </a:p>
          <a:p>
            <a:r>
              <a:rPr lang="en-CA" b="1" dirty="0"/>
              <a:t>tracert</a:t>
            </a:r>
            <a:r>
              <a:rPr lang="en-CA" dirty="0"/>
              <a:t> - is a network diagnostic tool </a:t>
            </a:r>
            <a:r>
              <a:rPr lang="en-CA" b="1" dirty="0"/>
              <a:t>used</a:t>
            </a:r>
            <a:r>
              <a:rPr lang="en-CA" dirty="0"/>
              <a:t> to track in real-time the pathway taken by a packet on an IP network from source to destination, reporting the IP addresses of all the routers it pinged in between. Traceroute also records the time taken for each hop the packet makes during its route to the destination. </a:t>
            </a:r>
          </a:p>
          <a:p>
            <a:r>
              <a:rPr lang="en-CA" b="1" dirty="0" err="1"/>
              <a:t>nslookup</a:t>
            </a:r>
            <a:r>
              <a:rPr lang="en-CA" dirty="0"/>
              <a:t> - (from name server lookup) is a network administration command-line tool available in many computer operating systems for querying the Domain Name System (DNS) to obtain domain name or IP address mapping, or other DNS records.</a:t>
            </a:r>
          </a:p>
          <a:p>
            <a:r>
              <a:rPr lang="en-CA" b="1" dirty="0"/>
              <a:t>ipconfig</a:t>
            </a:r>
            <a:r>
              <a:rPr lang="en-CA" dirty="0"/>
              <a:t> – command is a fast way of determining your computer’s IP address and other information, such as the address of its default gateway—useful if you want to know the IP address of your router’s web interface. This command, used with switches can modify many aspects of the systems network configuration related to IP addresses</a:t>
            </a:r>
          </a:p>
        </p:txBody>
      </p:sp>
    </p:spTree>
    <p:extLst>
      <p:ext uri="{BB962C8B-B14F-4D97-AF65-F5344CB8AC3E}">
        <p14:creationId xmlns:p14="http://schemas.microsoft.com/office/powerpoint/2010/main" val="49054227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AAA90-65A6-267C-9EF0-C1252D264492}"/>
              </a:ext>
            </a:extLst>
          </p:cNvPr>
          <p:cNvSpPr>
            <a:spLocks noGrp="1"/>
          </p:cNvSpPr>
          <p:nvPr>
            <p:ph type="title"/>
          </p:nvPr>
        </p:nvSpPr>
        <p:spPr/>
        <p:txBody>
          <a:bodyPr>
            <a:normAutofit fontScale="90000"/>
          </a:bodyPr>
          <a:lstStyle/>
          <a:p>
            <a:r>
              <a:rPr lang="en-CA" dirty="0"/>
              <a:t>Communicating over the network</a:t>
            </a:r>
          </a:p>
        </p:txBody>
      </p:sp>
      <p:sp>
        <p:nvSpPr>
          <p:cNvPr id="3" name="Content Placeholder 2">
            <a:extLst>
              <a:ext uri="{FF2B5EF4-FFF2-40B4-BE49-F238E27FC236}">
                <a16:creationId xmlns:a16="http://schemas.microsoft.com/office/drawing/2014/main" id="{10BDE194-7ADD-F09C-9A49-D4E71F280975}"/>
              </a:ext>
            </a:extLst>
          </p:cNvPr>
          <p:cNvSpPr>
            <a:spLocks noGrp="1"/>
          </p:cNvSpPr>
          <p:nvPr>
            <p:ph idx="1"/>
          </p:nvPr>
        </p:nvSpPr>
        <p:spPr>
          <a:xfrm>
            <a:off x="1197864" y="1024129"/>
            <a:ext cx="10155936" cy="4561424"/>
          </a:xfrm>
        </p:spPr>
        <p:txBody>
          <a:bodyPr>
            <a:normAutofit fontScale="92500" lnSpcReduction="20000"/>
          </a:bodyPr>
          <a:lstStyle/>
          <a:p>
            <a:pPr marL="0" indent="0">
              <a:buNone/>
            </a:pPr>
            <a:r>
              <a:rPr lang="en-US" dirty="0"/>
              <a:t>You can communicate on a Windows network using the command line with the msg tool. This command allows you to send a pop-up message to another user on the network.</a:t>
            </a:r>
          </a:p>
          <a:p>
            <a:pPr>
              <a:buFont typeface="Arial" panose="020B0604020202020204" pitchFamily="34" charset="0"/>
              <a:buChar char="•"/>
            </a:pPr>
            <a:r>
              <a:rPr lang="en-US" dirty="0"/>
              <a:t>Open Command Prompt as administrator.</a:t>
            </a:r>
          </a:p>
          <a:p>
            <a:pPr>
              <a:buFont typeface="Arial" panose="020B0604020202020204" pitchFamily="34" charset="0"/>
              <a:buChar char="•"/>
            </a:pPr>
            <a:r>
              <a:rPr lang="en-US" dirty="0"/>
              <a:t>Use the following syntax: </a:t>
            </a:r>
          </a:p>
          <a:p>
            <a:pPr marL="457200" lvl="1" indent="0">
              <a:buNone/>
            </a:pPr>
            <a:r>
              <a:rPr lang="en-US" dirty="0">
                <a:solidFill>
                  <a:srgbClr val="0070C0"/>
                </a:solidFill>
              </a:rPr>
              <a:t>msg USERNAME /</a:t>
            </a:r>
            <a:r>
              <a:rPr lang="en-US" dirty="0" err="1">
                <a:solidFill>
                  <a:srgbClr val="0070C0"/>
                </a:solidFill>
              </a:rPr>
              <a:t>server:SERVERNAME</a:t>
            </a:r>
            <a:r>
              <a:rPr lang="en-US" dirty="0">
                <a:solidFill>
                  <a:srgbClr val="0070C0"/>
                </a:solidFill>
              </a:rPr>
              <a:t> "Your Message".</a:t>
            </a:r>
            <a:br>
              <a:rPr lang="en-US" dirty="0"/>
            </a:br>
            <a:endParaRPr lang="en-US" dirty="0"/>
          </a:p>
          <a:p>
            <a:pPr lvl="1">
              <a:buFont typeface="Arial" panose="020B0604020202020204" pitchFamily="34" charset="0"/>
              <a:buChar char="•"/>
            </a:pPr>
            <a:r>
              <a:rPr lang="en-US" dirty="0"/>
              <a:t>Replace USERNAME with the user's name on the remote computer.</a:t>
            </a:r>
          </a:p>
          <a:p>
            <a:pPr lvl="1">
              <a:buFont typeface="Arial" panose="020B0604020202020204" pitchFamily="34" charset="0"/>
              <a:buChar char="•"/>
            </a:pPr>
            <a:r>
              <a:rPr lang="en-US" dirty="0"/>
              <a:t>Replace SERVERNAME with the name of the remote computer.</a:t>
            </a:r>
            <a:br>
              <a:rPr lang="en-US" dirty="0"/>
            </a:br>
            <a:endParaRPr lang="en-US" dirty="0"/>
          </a:p>
          <a:p>
            <a:pPr>
              <a:buFont typeface="Arial" panose="020B0604020202020204" pitchFamily="34" charset="0"/>
              <a:buChar char="•"/>
            </a:pPr>
            <a:r>
              <a:rPr lang="en-US" dirty="0"/>
              <a:t>For the current user on the remote computer, you can use </a:t>
            </a:r>
          </a:p>
          <a:p>
            <a:pPr marL="457200" lvl="1" indent="0">
              <a:buNone/>
            </a:pPr>
            <a:r>
              <a:rPr lang="en-US" dirty="0">
                <a:solidFill>
                  <a:srgbClr val="0070C0"/>
                </a:solidFill>
              </a:rPr>
              <a:t>msg * /</a:t>
            </a:r>
            <a:r>
              <a:rPr lang="en-US" dirty="0" err="1">
                <a:solidFill>
                  <a:srgbClr val="0070C0"/>
                </a:solidFill>
              </a:rPr>
              <a:t>server:SERVERNAME</a:t>
            </a:r>
            <a:r>
              <a:rPr lang="en-US" dirty="0">
                <a:solidFill>
                  <a:srgbClr val="0070C0"/>
                </a:solidFill>
              </a:rPr>
              <a:t> "Your Message".</a:t>
            </a:r>
          </a:p>
          <a:p>
            <a:pPr>
              <a:buFont typeface="Arial" panose="020B0604020202020204" pitchFamily="34" charset="0"/>
              <a:buChar char="•"/>
            </a:pPr>
            <a:r>
              <a:rPr lang="en-US" dirty="0"/>
              <a:t>You can also use the IP address instead of the server name:</a:t>
            </a:r>
          </a:p>
          <a:p>
            <a:pPr marL="457200" lvl="1" indent="0">
              <a:buNone/>
            </a:pPr>
            <a:r>
              <a:rPr lang="en-US" dirty="0"/>
              <a:t> </a:t>
            </a:r>
            <a:r>
              <a:rPr lang="en-US" dirty="0">
                <a:solidFill>
                  <a:srgbClr val="0070C0"/>
                </a:solidFill>
              </a:rPr>
              <a:t>msg * /server:192.168.1.6 "Your Message". </a:t>
            </a:r>
            <a:endParaRPr lang="en-CA" dirty="0">
              <a:solidFill>
                <a:srgbClr val="0070C0"/>
              </a:solidFill>
            </a:endParaRPr>
          </a:p>
        </p:txBody>
      </p:sp>
    </p:spTree>
    <p:extLst>
      <p:ext uri="{BB962C8B-B14F-4D97-AF65-F5344CB8AC3E}">
        <p14:creationId xmlns:p14="http://schemas.microsoft.com/office/powerpoint/2010/main" val="3801303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0CE551-1177-405D-A393-601B8DADF8A0}"/>
              </a:ext>
            </a:extLst>
          </p:cNvPr>
          <p:cNvSpPr>
            <a:spLocks noGrp="1"/>
          </p:cNvSpPr>
          <p:nvPr>
            <p:ph type="title"/>
          </p:nvPr>
        </p:nvSpPr>
        <p:spPr>
          <a:xfrm>
            <a:off x="1222744" y="365126"/>
            <a:ext cx="10131056" cy="835714"/>
          </a:xfrm>
        </p:spPr>
        <p:txBody>
          <a:bodyPr/>
          <a:lstStyle/>
          <a:p>
            <a:r>
              <a:rPr lang="en-CA" dirty="0"/>
              <a:t>WAN (Wide Area Network)</a:t>
            </a:r>
          </a:p>
        </p:txBody>
      </p:sp>
      <p:sp>
        <p:nvSpPr>
          <p:cNvPr id="3" name="Content Placeholder 2">
            <a:extLst>
              <a:ext uri="{FF2B5EF4-FFF2-40B4-BE49-F238E27FC236}">
                <a16:creationId xmlns:a16="http://schemas.microsoft.com/office/drawing/2014/main" id="{55DBB7DC-2922-472D-9110-67CD7EC36DD5}"/>
              </a:ext>
            </a:extLst>
          </p:cNvPr>
          <p:cNvSpPr>
            <a:spLocks noGrp="1"/>
          </p:cNvSpPr>
          <p:nvPr>
            <p:ph idx="1"/>
          </p:nvPr>
        </p:nvSpPr>
        <p:spPr>
          <a:xfrm>
            <a:off x="1222744" y="1299990"/>
            <a:ext cx="10131056" cy="4876973"/>
          </a:xfrm>
        </p:spPr>
        <p:txBody>
          <a:bodyPr/>
          <a:lstStyle/>
          <a:p>
            <a:r>
              <a:rPr lang="en-CA" dirty="0"/>
              <a:t>A wide area network is not limited to a single area, but spans multiple locations. WANs are often comprised of multiple LANs that are connected over the </a:t>
            </a:r>
            <a:r>
              <a:rPr lang="en-CA" dirty="0">
                <a:hlinkClick r:id="rId2"/>
              </a:rPr>
              <a:t>Internet</a:t>
            </a:r>
            <a:r>
              <a:rPr lang="en-CA" dirty="0"/>
              <a:t>. A company WAN, for example, may extend from the headquarters to other offices around the world. Access to WANs may be limited using authentication, </a:t>
            </a:r>
            <a:r>
              <a:rPr lang="en-CA" dirty="0">
                <a:hlinkClick r:id="rId3"/>
              </a:rPr>
              <a:t>firewalls</a:t>
            </a:r>
            <a:r>
              <a:rPr lang="en-CA" dirty="0"/>
              <a:t>, and other security measures. The Internet itself is the largest WAN since it encompasses all locations connected to the Internet. </a:t>
            </a:r>
          </a:p>
          <a:p>
            <a:endParaRPr lang="en-CA" dirty="0"/>
          </a:p>
        </p:txBody>
      </p:sp>
    </p:spTree>
    <p:extLst>
      <p:ext uri="{BB962C8B-B14F-4D97-AF65-F5344CB8AC3E}">
        <p14:creationId xmlns:p14="http://schemas.microsoft.com/office/powerpoint/2010/main" val="12745275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9D43AD-4A04-4838-A170-99BC1DB3D84D}"/>
              </a:ext>
            </a:extLst>
          </p:cNvPr>
          <p:cNvSpPr>
            <a:spLocks noGrp="1"/>
          </p:cNvSpPr>
          <p:nvPr>
            <p:ph type="title"/>
          </p:nvPr>
        </p:nvSpPr>
        <p:spPr/>
        <p:txBody>
          <a:bodyPr>
            <a:normAutofit fontScale="90000"/>
          </a:bodyPr>
          <a:lstStyle/>
          <a:p>
            <a:r>
              <a:rPr lang="en-CA" dirty="0"/>
              <a:t>Network Components</a:t>
            </a:r>
          </a:p>
        </p:txBody>
      </p:sp>
      <p:sp>
        <p:nvSpPr>
          <p:cNvPr id="3" name="Content Placeholder 2">
            <a:extLst>
              <a:ext uri="{FF2B5EF4-FFF2-40B4-BE49-F238E27FC236}">
                <a16:creationId xmlns:a16="http://schemas.microsoft.com/office/drawing/2014/main" id="{94468700-54C6-4809-BB0C-89514D3862DA}"/>
              </a:ext>
            </a:extLst>
          </p:cNvPr>
          <p:cNvSpPr>
            <a:spLocks noGrp="1"/>
          </p:cNvSpPr>
          <p:nvPr>
            <p:ph idx="1"/>
          </p:nvPr>
        </p:nvSpPr>
        <p:spPr/>
        <p:txBody>
          <a:bodyPr/>
          <a:lstStyle/>
          <a:p>
            <a:r>
              <a:rPr lang="en-CA" dirty="0"/>
              <a:t>The components of a network are</a:t>
            </a:r>
          </a:p>
          <a:p>
            <a:pPr lvl="1"/>
            <a:r>
              <a:rPr lang="en-CA" dirty="0"/>
              <a:t>Network Interface Card (NIC)</a:t>
            </a:r>
          </a:p>
          <a:p>
            <a:pPr lvl="1"/>
            <a:r>
              <a:rPr lang="en-CA" dirty="0"/>
              <a:t>Transport medium (cables or wireless medium)</a:t>
            </a:r>
          </a:p>
          <a:p>
            <a:pPr lvl="1"/>
            <a:r>
              <a:rPr lang="en-CA" dirty="0"/>
              <a:t>Hubs</a:t>
            </a:r>
          </a:p>
          <a:p>
            <a:pPr lvl="1"/>
            <a:r>
              <a:rPr lang="en-CA" dirty="0"/>
              <a:t>Bridges</a:t>
            </a:r>
          </a:p>
          <a:p>
            <a:pPr lvl="1"/>
            <a:r>
              <a:rPr lang="en-CA" dirty="0"/>
              <a:t>Switches</a:t>
            </a:r>
          </a:p>
          <a:p>
            <a:pPr lvl="1"/>
            <a:r>
              <a:rPr lang="en-CA" dirty="0"/>
              <a:t>Routers</a:t>
            </a:r>
          </a:p>
          <a:p>
            <a:endParaRPr lang="en-CA" dirty="0"/>
          </a:p>
        </p:txBody>
      </p:sp>
      <p:pic>
        <p:nvPicPr>
          <p:cNvPr id="4" name="Picture 3">
            <a:extLst>
              <a:ext uri="{FF2B5EF4-FFF2-40B4-BE49-F238E27FC236}">
                <a16:creationId xmlns:a16="http://schemas.microsoft.com/office/drawing/2014/main" id="{EBF6B5C7-033D-B77B-4AA8-4A8D918306D6}"/>
              </a:ext>
            </a:extLst>
          </p:cNvPr>
          <p:cNvPicPr>
            <a:picLocks noChangeAspect="1"/>
          </p:cNvPicPr>
          <p:nvPr/>
        </p:nvPicPr>
        <p:blipFill>
          <a:blip r:embed="rId2"/>
          <a:stretch>
            <a:fillRect/>
          </a:stretch>
        </p:blipFill>
        <p:spPr>
          <a:xfrm>
            <a:off x="4085236" y="2727050"/>
            <a:ext cx="3805697" cy="2657298"/>
          </a:xfrm>
          <a:prstGeom prst="rect">
            <a:avLst/>
          </a:prstGeom>
        </p:spPr>
      </p:pic>
      <p:pic>
        <p:nvPicPr>
          <p:cNvPr id="6" name="Picture 5">
            <a:extLst>
              <a:ext uri="{FF2B5EF4-FFF2-40B4-BE49-F238E27FC236}">
                <a16:creationId xmlns:a16="http://schemas.microsoft.com/office/drawing/2014/main" id="{98B7AFC5-DF3B-6097-A809-EBC846C4424A}"/>
              </a:ext>
            </a:extLst>
          </p:cNvPr>
          <p:cNvPicPr>
            <a:picLocks noChangeAspect="1"/>
          </p:cNvPicPr>
          <p:nvPr/>
        </p:nvPicPr>
        <p:blipFill>
          <a:blip r:embed="rId3"/>
          <a:stretch>
            <a:fillRect/>
          </a:stretch>
        </p:blipFill>
        <p:spPr>
          <a:xfrm>
            <a:off x="8438881" y="3429000"/>
            <a:ext cx="2695575" cy="1695450"/>
          </a:xfrm>
          <a:prstGeom prst="rect">
            <a:avLst/>
          </a:prstGeom>
        </p:spPr>
      </p:pic>
      <p:pic>
        <p:nvPicPr>
          <p:cNvPr id="7" name="Picture 6">
            <a:extLst>
              <a:ext uri="{FF2B5EF4-FFF2-40B4-BE49-F238E27FC236}">
                <a16:creationId xmlns:a16="http://schemas.microsoft.com/office/drawing/2014/main" id="{9A34061A-2661-0201-A916-9E1343D25079}"/>
              </a:ext>
            </a:extLst>
          </p:cNvPr>
          <p:cNvPicPr>
            <a:picLocks noChangeAspect="1"/>
          </p:cNvPicPr>
          <p:nvPr/>
        </p:nvPicPr>
        <p:blipFill>
          <a:blip r:embed="rId4"/>
          <a:stretch>
            <a:fillRect/>
          </a:stretch>
        </p:blipFill>
        <p:spPr>
          <a:xfrm>
            <a:off x="8602563" y="1295019"/>
            <a:ext cx="2390775" cy="1914525"/>
          </a:xfrm>
          <a:prstGeom prst="rect">
            <a:avLst/>
          </a:prstGeom>
        </p:spPr>
      </p:pic>
    </p:spTree>
    <p:extLst>
      <p:ext uri="{BB962C8B-B14F-4D97-AF65-F5344CB8AC3E}">
        <p14:creationId xmlns:p14="http://schemas.microsoft.com/office/powerpoint/2010/main" val="34323823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195030-2328-4D35-B970-E895E7C34111}"/>
              </a:ext>
            </a:extLst>
          </p:cNvPr>
          <p:cNvSpPr>
            <a:spLocks noGrp="1"/>
          </p:cNvSpPr>
          <p:nvPr>
            <p:ph type="title"/>
          </p:nvPr>
        </p:nvSpPr>
        <p:spPr/>
        <p:txBody>
          <a:bodyPr>
            <a:normAutofit fontScale="90000"/>
          </a:bodyPr>
          <a:lstStyle/>
          <a:p>
            <a:r>
              <a:rPr lang="en-CA" dirty="0"/>
              <a:t>Hubs</a:t>
            </a:r>
          </a:p>
        </p:txBody>
      </p:sp>
      <p:sp>
        <p:nvSpPr>
          <p:cNvPr id="4" name="Content Placeholder 3">
            <a:extLst>
              <a:ext uri="{FF2B5EF4-FFF2-40B4-BE49-F238E27FC236}">
                <a16:creationId xmlns:a16="http://schemas.microsoft.com/office/drawing/2014/main" id="{33FAF206-62C1-4B1D-A261-5030925AC174}"/>
              </a:ext>
            </a:extLst>
          </p:cNvPr>
          <p:cNvSpPr>
            <a:spLocks noGrp="1"/>
          </p:cNvSpPr>
          <p:nvPr>
            <p:ph sz="half" idx="1"/>
          </p:nvPr>
        </p:nvSpPr>
        <p:spPr>
          <a:xfrm>
            <a:off x="1170432" y="1079653"/>
            <a:ext cx="4849368" cy="4660748"/>
          </a:xfrm>
        </p:spPr>
        <p:txBody>
          <a:bodyPr>
            <a:normAutofit/>
          </a:bodyPr>
          <a:lstStyle/>
          <a:p>
            <a:pPr lvl="1"/>
            <a:r>
              <a:rPr lang="en-CA" sz="2800" dirty="0"/>
              <a:t>A common connection point in a network</a:t>
            </a:r>
          </a:p>
          <a:p>
            <a:pPr lvl="1"/>
            <a:r>
              <a:rPr lang="en-CA" sz="2800" dirty="0"/>
              <a:t>Hub does not filter data, so it sends the packets it receive to all connected devices/computers</a:t>
            </a:r>
          </a:p>
          <a:p>
            <a:pPr lvl="1"/>
            <a:r>
              <a:rPr lang="en-CA" sz="2800" dirty="0"/>
              <a:t>Not suitable for large networks due to wasteful transmission which cause traffic congestion</a:t>
            </a:r>
          </a:p>
          <a:p>
            <a:endParaRPr lang="en-CA" dirty="0"/>
          </a:p>
        </p:txBody>
      </p:sp>
      <p:pic>
        <p:nvPicPr>
          <p:cNvPr id="6" name="Content Placeholder 5">
            <a:extLst>
              <a:ext uri="{FF2B5EF4-FFF2-40B4-BE49-F238E27FC236}">
                <a16:creationId xmlns:a16="http://schemas.microsoft.com/office/drawing/2014/main" id="{1708D3B2-68DC-4B0E-BBE2-7661F6FFB1A8}"/>
              </a:ext>
            </a:extLst>
          </p:cNvPr>
          <p:cNvPicPr>
            <a:picLocks noGrp="1" noChangeAspect="1"/>
          </p:cNvPicPr>
          <p:nvPr>
            <p:ph sz="half" idx="2"/>
          </p:nvPr>
        </p:nvPicPr>
        <p:blipFill>
          <a:blip r:embed="rId2"/>
          <a:stretch>
            <a:fillRect/>
          </a:stretch>
        </p:blipFill>
        <p:spPr>
          <a:xfrm>
            <a:off x="6172202" y="1690688"/>
            <a:ext cx="5597780" cy="3713194"/>
          </a:xfrm>
          <a:prstGeom prst="rect">
            <a:avLst/>
          </a:prstGeom>
        </p:spPr>
      </p:pic>
    </p:spTree>
    <p:extLst>
      <p:ext uri="{BB962C8B-B14F-4D97-AF65-F5344CB8AC3E}">
        <p14:creationId xmlns:p14="http://schemas.microsoft.com/office/powerpoint/2010/main" val="37870588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circuit board&#10;&#10;Description automatically generated">
            <a:extLst>
              <a:ext uri="{FF2B5EF4-FFF2-40B4-BE49-F238E27FC236}">
                <a16:creationId xmlns:a16="http://schemas.microsoft.com/office/drawing/2014/main" id="{C30FC838-8145-4C75-9654-5D06E1B57AE2}"/>
              </a:ext>
            </a:extLst>
          </p:cNvPr>
          <p:cNvPicPr>
            <a:picLocks noGrp="1" noChangeAspect="1"/>
          </p:cNvPicPr>
          <p:nvPr>
            <p:ph sz="half" idx="2"/>
          </p:nvPr>
        </p:nvPicPr>
        <p:blipFill>
          <a:blip r:embed="rId2"/>
          <a:stretch>
            <a:fillRect/>
          </a:stretch>
        </p:blipFill>
        <p:spPr>
          <a:xfrm>
            <a:off x="6262116" y="1861983"/>
            <a:ext cx="5547407" cy="3134033"/>
          </a:xfrm>
        </p:spPr>
      </p:pic>
      <p:sp>
        <p:nvSpPr>
          <p:cNvPr id="2" name="Title 1">
            <a:extLst>
              <a:ext uri="{FF2B5EF4-FFF2-40B4-BE49-F238E27FC236}">
                <a16:creationId xmlns:a16="http://schemas.microsoft.com/office/drawing/2014/main" id="{847BA308-E3A7-4A94-85AA-09DEEF565C76}"/>
              </a:ext>
            </a:extLst>
          </p:cNvPr>
          <p:cNvSpPr>
            <a:spLocks noGrp="1"/>
          </p:cNvSpPr>
          <p:nvPr>
            <p:ph type="title"/>
          </p:nvPr>
        </p:nvSpPr>
        <p:spPr/>
        <p:txBody>
          <a:bodyPr>
            <a:normAutofit fontScale="90000"/>
          </a:bodyPr>
          <a:lstStyle/>
          <a:p>
            <a:r>
              <a:rPr lang="en-CA" dirty="0"/>
              <a:t>Bridge</a:t>
            </a:r>
          </a:p>
        </p:txBody>
      </p:sp>
      <p:sp>
        <p:nvSpPr>
          <p:cNvPr id="3" name="Content Placeholder 2">
            <a:extLst>
              <a:ext uri="{FF2B5EF4-FFF2-40B4-BE49-F238E27FC236}">
                <a16:creationId xmlns:a16="http://schemas.microsoft.com/office/drawing/2014/main" id="{255789C4-D167-4767-BAD2-A8B2224FEA13}"/>
              </a:ext>
            </a:extLst>
          </p:cNvPr>
          <p:cNvSpPr>
            <a:spLocks noGrp="1"/>
          </p:cNvSpPr>
          <p:nvPr>
            <p:ph sz="half" idx="1"/>
          </p:nvPr>
        </p:nvSpPr>
        <p:spPr>
          <a:xfrm>
            <a:off x="1170432" y="1090671"/>
            <a:ext cx="5091684" cy="5089792"/>
          </a:xfrm>
        </p:spPr>
        <p:txBody>
          <a:bodyPr>
            <a:normAutofit fontScale="70000" lnSpcReduction="20000"/>
          </a:bodyPr>
          <a:lstStyle/>
          <a:p>
            <a:r>
              <a:rPr lang="en-CA" sz="3200" dirty="0"/>
              <a:t>Connects a local area network (LAN) to another LAN</a:t>
            </a:r>
          </a:p>
          <a:p>
            <a:r>
              <a:rPr lang="en-CA" sz="3200" dirty="0"/>
              <a:t>Unlike a hub, bridges look at the destination of a packet before forwarding it, and it will send a packet to a destination only if the packet was meant for the given destination</a:t>
            </a:r>
          </a:p>
          <a:p>
            <a:r>
              <a:rPr lang="en-CA" sz="3200" dirty="0"/>
              <a:t>Also, unlike hubs, bridges normally have only two ports, one for receiving data and the other for sending data</a:t>
            </a:r>
          </a:p>
          <a:p>
            <a:r>
              <a:rPr lang="en-CA" sz="3200" dirty="0"/>
              <a:t>Bridges are typically used to connect two networks which have different architectures (ex. An Ethernet network to a Token ring segment)</a:t>
            </a:r>
          </a:p>
          <a:p>
            <a:r>
              <a:rPr lang="en-CA" sz="3200" dirty="0"/>
              <a:t>Bridges are not used much anymore as switches provide more efficient data transmission and collision relief</a:t>
            </a:r>
          </a:p>
        </p:txBody>
      </p:sp>
    </p:spTree>
    <p:extLst>
      <p:ext uri="{BB962C8B-B14F-4D97-AF65-F5344CB8AC3E}">
        <p14:creationId xmlns:p14="http://schemas.microsoft.com/office/powerpoint/2010/main" val="40670120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Content Placeholder 12" descr="A circuit board&#10;&#10;Description automatically generated">
            <a:extLst>
              <a:ext uri="{FF2B5EF4-FFF2-40B4-BE49-F238E27FC236}">
                <a16:creationId xmlns:a16="http://schemas.microsoft.com/office/drawing/2014/main" id="{ED8A8DD6-F647-4F2C-AE96-95D4526FA0B4}"/>
              </a:ext>
            </a:extLst>
          </p:cNvPr>
          <p:cNvPicPr>
            <a:picLocks noGrp="1" noChangeAspect="1"/>
          </p:cNvPicPr>
          <p:nvPr>
            <p:ph sz="half" idx="2"/>
          </p:nvPr>
        </p:nvPicPr>
        <p:blipFill>
          <a:blip r:embed="rId2"/>
          <a:stretch>
            <a:fillRect/>
          </a:stretch>
        </p:blipFill>
        <p:spPr>
          <a:xfrm>
            <a:off x="6172203" y="1756485"/>
            <a:ext cx="5698218" cy="3345029"/>
          </a:xfrm>
        </p:spPr>
      </p:pic>
      <p:sp>
        <p:nvSpPr>
          <p:cNvPr id="4" name="Title 3">
            <a:extLst>
              <a:ext uri="{FF2B5EF4-FFF2-40B4-BE49-F238E27FC236}">
                <a16:creationId xmlns:a16="http://schemas.microsoft.com/office/drawing/2014/main" id="{687C0C25-A75A-4AC5-9B0A-F84182CC4984}"/>
              </a:ext>
            </a:extLst>
          </p:cNvPr>
          <p:cNvSpPr>
            <a:spLocks noGrp="1"/>
          </p:cNvSpPr>
          <p:nvPr>
            <p:ph type="title"/>
          </p:nvPr>
        </p:nvSpPr>
        <p:spPr/>
        <p:txBody>
          <a:bodyPr>
            <a:normAutofit fontScale="90000"/>
          </a:bodyPr>
          <a:lstStyle/>
          <a:p>
            <a:r>
              <a:rPr lang="en-CA" dirty="0"/>
              <a:t>Switch</a:t>
            </a:r>
          </a:p>
        </p:txBody>
      </p:sp>
      <p:sp>
        <p:nvSpPr>
          <p:cNvPr id="5" name="Content Placeholder 4">
            <a:extLst>
              <a:ext uri="{FF2B5EF4-FFF2-40B4-BE49-F238E27FC236}">
                <a16:creationId xmlns:a16="http://schemas.microsoft.com/office/drawing/2014/main" id="{FA7F7D12-CECE-4AC9-89E9-CB784AFC6669}"/>
              </a:ext>
            </a:extLst>
          </p:cNvPr>
          <p:cNvSpPr>
            <a:spLocks noGrp="1"/>
          </p:cNvSpPr>
          <p:nvPr>
            <p:ph sz="half" idx="1"/>
          </p:nvPr>
        </p:nvSpPr>
        <p:spPr>
          <a:xfrm>
            <a:off x="1170431" y="1090670"/>
            <a:ext cx="5362571" cy="4718460"/>
          </a:xfrm>
        </p:spPr>
        <p:txBody>
          <a:bodyPr>
            <a:normAutofit fontScale="92500" lnSpcReduction="10000"/>
          </a:bodyPr>
          <a:lstStyle/>
          <a:p>
            <a:r>
              <a:rPr lang="en-CA" dirty="0"/>
              <a:t>Similar to a hub, a switch serves as a central connection point for the devices on a network</a:t>
            </a:r>
          </a:p>
          <a:p>
            <a:r>
              <a:rPr lang="en-CA" dirty="0"/>
              <a:t>Unlike a hub, a switch keeps a record of the address of all the devices that are connected to it; therefore, when it receives a packet, it forwards it to the intended destination</a:t>
            </a:r>
          </a:p>
          <a:p>
            <a:r>
              <a:rPr lang="en-CA" dirty="0"/>
              <a:t>Unlike a bridge, a switch has multiple ports</a:t>
            </a:r>
          </a:p>
          <a:p>
            <a:r>
              <a:rPr lang="en-CA" dirty="0"/>
              <a:t>Unlike hubs and bridges, switches also check packets for errors before forwarding them</a:t>
            </a:r>
          </a:p>
          <a:p>
            <a:endParaRPr lang="en-CA" dirty="0"/>
          </a:p>
        </p:txBody>
      </p:sp>
    </p:spTree>
    <p:extLst>
      <p:ext uri="{BB962C8B-B14F-4D97-AF65-F5344CB8AC3E}">
        <p14:creationId xmlns:p14="http://schemas.microsoft.com/office/powerpoint/2010/main" val="31428630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E9335F5-E360-99DE-A924-F7B832E4CB46}"/>
              </a:ext>
            </a:extLst>
          </p:cNvPr>
          <p:cNvPicPr>
            <a:picLocks noChangeAspect="1"/>
          </p:cNvPicPr>
          <p:nvPr/>
        </p:nvPicPr>
        <p:blipFill>
          <a:blip r:embed="rId2"/>
          <a:stretch>
            <a:fillRect/>
          </a:stretch>
        </p:blipFill>
        <p:spPr>
          <a:xfrm>
            <a:off x="6488934" y="3420737"/>
            <a:ext cx="2471996" cy="2471996"/>
          </a:xfrm>
          <a:prstGeom prst="rect">
            <a:avLst/>
          </a:prstGeom>
        </p:spPr>
      </p:pic>
      <p:sp>
        <p:nvSpPr>
          <p:cNvPr id="2" name="Title 1">
            <a:extLst>
              <a:ext uri="{FF2B5EF4-FFF2-40B4-BE49-F238E27FC236}">
                <a16:creationId xmlns:a16="http://schemas.microsoft.com/office/drawing/2014/main" id="{06DDEA6E-4F3F-4555-954F-0CFE40C3E0FB}"/>
              </a:ext>
            </a:extLst>
          </p:cNvPr>
          <p:cNvSpPr>
            <a:spLocks noGrp="1"/>
          </p:cNvSpPr>
          <p:nvPr>
            <p:ph type="title"/>
          </p:nvPr>
        </p:nvSpPr>
        <p:spPr/>
        <p:txBody>
          <a:bodyPr>
            <a:normAutofit fontScale="90000"/>
          </a:bodyPr>
          <a:lstStyle/>
          <a:p>
            <a:r>
              <a:rPr lang="en-CA" dirty="0"/>
              <a:t>Router</a:t>
            </a:r>
          </a:p>
        </p:txBody>
      </p:sp>
      <p:sp>
        <p:nvSpPr>
          <p:cNvPr id="3" name="Content Placeholder 2">
            <a:extLst>
              <a:ext uri="{FF2B5EF4-FFF2-40B4-BE49-F238E27FC236}">
                <a16:creationId xmlns:a16="http://schemas.microsoft.com/office/drawing/2014/main" id="{B1926ADB-6FAC-4EAF-A487-155FC077EC0C}"/>
              </a:ext>
            </a:extLst>
          </p:cNvPr>
          <p:cNvSpPr>
            <a:spLocks noGrp="1"/>
          </p:cNvSpPr>
          <p:nvPr>
            <p:ph sz="half" idx="1"/>
          </p:nvPr>
        </p:nvSpPr>
        <p:spPr>
          <a:xfrm>
            <a:off x="1170431" y="1057620"/>
            <a:ext cx="5318503" cy="4726235"/>
          </a:xfrm>
        </p:spPr>
        <p:txBody>
          <a:bodyPr>
            <a:normAutofit fontScale="85000" lnSpcReduction="10000"/>
          </a:bodyPr>
          <a:lstStyle/>
          <a:p>
            <a:r>
              <a:rPr lang="en-US" dirty="0"/>
              <a:t>A router connects multiple devices to a network and the internet, directing data packets to their correct destination and allowing devices to communicate with each other.</a:t>
            </a:r>
          </a:p>
          <a:p>
            <a:r>
              <a:rPr lang="en-US" dirty="0"/>
              <a:t>It acts as a central hub, creating a local area network (LAN) from an internet connection provided by a modem and distributing it to devices like computers, phones, and smart TVs, often wirelessly through Wi-Fi.</a:t>
            </a:r>
          </a:p>
          <a:p>
            <a:r>
              <a:rPr lang="en-US" dirty="0"/>
              <a:t>Routers also provide security by acting as a firewall, protecting the network from external threats. </a:t>
            </a:r>
            <a:endParaRPr lang="en-CA" dirty="0"/>
          </a:p>
        </p:txBody>
      </p:sp>
      <p:pic>
        <p:nvPicPr>
          <p:cNvPr id="6" name="Picture 5">
            <a:extLst>
              <a:ext uri="{FF2B5EF4-FFF2-40B4-BE49-F238E27FC236}">
                <a16:creationId xmlns:a16="http://schemas.microsoft.com/office/drawing/2014/main" id="{FD90F262-3106-6B9D-26FE-D530AC4648E8}"/>
              </a:ext>
            </a:extLst>
          </p:cNvPr>
          <p:cNvPicPr>
            <a:picLocks noChangeAspect="1"/>
          </p:cNvPicPr>
          <p:nvPr/>
        </p:nvPicPr>
        <p:blipFill>
          <a:blip r:embed="rId3"/>
          <a:stretch>
            <a:fillRect/>
          </a:stretch>
        </p:blipFill>
        <p:spPr>
          <a:xfrm>
            <a:off x="6647573" y="848123"/>
            <a:ext cx="4034253" cy="2684612"/>
          </a:xfrm>
          <a:prstGeom prst="rect">
            <a:avLst/>
          </a:prstGeom>
        </p:spPr>
      </p:pic>
      <p:sp>
        <p:nvSpPr>
          <p:cNvPr id="9" name="TextBox 8">
            <a:extLst>
              <a:ext uri="{FF2B5EF4-FFF2-40B4-BE49-F238E27FC236}">
                <a16:creationId xmlns:a16="http://schemas.microsoft.com/office/drawing/2014/main" id="{72411B5B-C34A-C92E-1590-15984C3D27E3}"/>
              </a:ext>
            </a:extLst>
          </p:cNvPr>
          <p:cNvSpPr txBox="1"/>
          <p:nvPr/>
        </p:nvSpPr>
        <p:spPr>
          <a:xfrm>
            <a:off x="8839200" y="4656735"/>
            <a:ext cx="3352800" cy="369332"/>
          </a:xfrm>
          <a:prstGeom prst="rect">
            <a:avLst/>
          </a:prstGeom>
          <a:noFill/>
        </p:spPr>
        <p:txBody>
          <a:bodyPr wrap="square" rtlCol="0">
            <a:spAutoFit/>
          </a:bodyPr>
          <a:lstStyle/>
          <a:p>
            <a:r>
              <a:rPr lang="en-CA" dirty="0"/>
              <a:t>ASUS RT-AX5400 </a:t>
            </a:r>
            <a:r>
              <a:rPr lang="en-CA" dirty="0" err="1"/>
              <a:t>WiFi</a:t>
            </a:r>
            <a:r>
              <a:rPr lang="en-CA" dirty="0"/>
              <a:t> Router</a:t>
            </a:r>
          </a:p>
        </p:txBody>
      </p:sp>
    </p:spTree>
    <p:extLst>
      <p:ext uri="{BB962C8B-B14F-4D97-AF65-F5344CB8AC3E}">
        <p14:creationId xmlns:p14="http://schemas.microsoft.com/office/powerpoint/2010/main" val="355377275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10135</TotalTime>
  <Words>4651</Words>
  <Application>Microsoft Office PowerPoint</Application>
  <PresentationFormat>Widescreen</PresentationFormat>
  <Paragraphs>210</Paragraphs>
  <Slides>35</Slides>
  <Notes>1</Notes>
  <HiddenSlides>0</HiddenSlides>
  <MMClips>0</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35</vt:i4>
      </vt:variant>
    </vt:vector>
  </HeadingPairs>
  <TitlesOfParts>
    <vt:vector size="40" baseType="lpstr">
      <vt:lpstr>Arial</vt:lpstr>
      <vt:lpstr>Calibri</vt:lpstr>
      <vt:lpstr>Optima</vt:lpstr>
      <vt:lpstr>Office Theme</vt:lpstr>
      <vt:lpstr>1_Office Theme</vt:lpstr>
      <vt:lpstr>Understanding and Configuring Networks</vt:lpstr>
      <vt:lpstr>Networks</vt:lpstr>
      <vt:lpstr>LAN (Local Area Network)</vt:lpstr>
      <vt:lpstr>WAN (Wide Area Network)</vt:lpstr>
      <vt:lpstr>Network Components</vt:lpstr>
      <vt:lpstr>Hubs</vt:lpstr>
      <vt:lpstr>Bridge</vt:lpstr>
      <vt:lpstr>Switch</vt:lpstr>
      <vt:lpstr>Router</vt:lpstr>
      <vt:lpstr> Key functions of a router </vt:lpstr>
      <vt:lpstr>Differences between Routers and Switches</vt:lpstr>
      <vt:lpstr>Peer-to-Peer Networks</vt:lpstr>
      <vt:lpstr>Some major features of P2P networks include:</vt:lpstr>
      <vt:lpstr>Key advantages of a P2P network </vt:lpstr>
      <vt:lpstr>Levels of P2P networking</vt:lpstr>
      <vt:lpstr>Client/Server Networking</vt:lpstr>
      <vt:lpstr>Client/Server Networking continued</vt:lpstr>
      <vt:lpstr>Network Protocols</vt:lpstr>
      <vt:lpstr>Communication Protocols</vt:lpstr>
      <vt:lpstr>Network Management Protocols</vt:lpstr>
      <vt:lpstr>Security Protocols</vt:lpstr>
      <vt:lpstr>Network Protocol Example</vt:lpstr>
      <vt:lpstr>Transport Control Protocol / Internet Protocol (TCP/IP)</vt:lpstr>
      <vt:lpstr>How Does TCP/IP Work</vt:lpstr>
      <vt:lpstr>How Does TCP/IP Work</vt:lpstr>
      <vt:lpstr>Packets</vt:lpstr>
      <vt:lpstr>Packets - Payload</vt:lpstr>
      <vt:lpstr>Are my data packets private?</vt:lpstr>
      <vt:lpstr>IPv4</vt:lpstr>
      <vt:lpstr>IPv4 on private networks</vt:lpstr>
      <vt:lpstr>IPv4 on private networks</vt:lpstr>
      <vt:lpstr>IPv6</vt:lpstr>
      <vt:lpstr>IPv6</vt:lpstr>
      <vt:lpstr>Command Line Utilities for testing Networks</vt:lpstr>
      <vt:lpstr>Communicating over the network</vt:lpstr>
    </vt:vector>
  </TitlesOfParts>
  <Manager/>
  <Company>© 2016 Pearson Education Inc.</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Complete CompTIA A+ Guide to IT Hardware and Software SEVENTH EDITION</dc:title>
  <dc:subject>Chapter 7 Storage Devices</dc:subject>
  <dc:creator>Cheryl A. Schmidt</dc:creator>
  <cp:keywords/>
  <dc:description/>
  <cp:lastModifiedBy>Myles Burgess</cp:lastModifiedBy>
  <cp:revision>307</cp:revision>
  <cp:lastPrinted>2016-06-12T19:42:50Z</cp:lastPrinted>
  <dcterms:created xsi:type="dcterms:W3CDTF">2016-05-24T22:20:56Z</dcterms:created>
  <dcterms:modified xsi:type="dcterms:W3CDTF">2025-11-24T18:39:45Z</dcterms:modified>
  <cp:category/>
</cp:coreProperties>
</file>